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media/image16.svg" ContentType="image/svg+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notesSlides/notesSlide9.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notesSlides/notesSlide10.xml" ContentType="application/vnd.openxmlformats-officedocument.presentationml.notesSlide+xml"/>
  <Override PartName="/ppt/charts/chart6.xml" ContentType="application/vnd.openxmlformats-officedocument.drawingml.chart+xml"/>
  <Override PartName="/ppt/drawings/drawing5.xml" ContentType="application/vnd.openxmlformats-officedocument.drawingml.chartshapes+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3978" r:id="rId2"/>
  </p:sldMasterIdLst>
  <p:notesMasterIdLst>
    <p:notesMasterId r:id="rId16"/>
  </p:notesMasterIdLst>
  <p:handoutMasterIdLst>
    <p:handoutMasterId r:id="rId17"/>
  </p:handoutMasterIdLst>
  <p:sldIdLst>
    <p:sldId id="590" r:id="rId3"/>
    <p:sldId id="2144212282" r:id="rId4"/>
    <p:sldId id="2144212284" r:id="rId5"/>
    <p:sldId id="2144212285" r:id="rId6"/>
    <p:sldId id="2144212063" r:id="rId7"/>
    <p:sldId id="2144212287" r:id="rId8"/>
    <p:sldId id="2144212233" r:id="rId9"/>
    <p:sldId id="2144211746" r:id="rId10"/>
    <p:sldId id="499" r:id="rId11"/>
    <p:sldId id="2144212073" r:id="rId12"/>
    <p:sldId id="2144212299" r:id="rId13"/>
    <p:sldId id="2144212300" r:id="rId14"/>
    <p:sldId id="2144212084" r:id="rId15"/>
  </p:sldIdLst>
  <p:sldSz cx="12192000" cy="6858000"/>
  <p:notesSz cx="7315200" cy="123444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 userDrawn="1">
          <p15:clr>
            <a:srgbClr val="A4A3A4"/>
          </p15:clr>
        </p15:guide>
        <p15:guide id="2" pos="3840" userDrawn="1">
          <p15:clr>
            <a:srgbClr val="A4A3A4"/>
          </p15:clr>
        </p15:guide>
        <p15:guide id="3" orient="horz" pos="3216"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0" clrIdx="0">
    <p:extLst>
      <p:ext uri="{19B8F6BF-5375-455C-9EA6-DF929625EA0E}">
        <p15:presenceInfo xmlns:p15="http://schemas.microsoft.com/office/powerpoint/2012/main" userId="Michelle Howell" providerId="None"/>
      </p:ext>
    </p:extLst>
  </p:cmAuthor>
  <p:cmAuthor id="2" name="Dorothea Sieber" initials="DS" lastIdx="0" clrIdx="1">
    <p:extLst>
      <p:ext uri="{19B8F6BF-5375-455C-9EA6-DF929625EA0E}">
        <p15:presenceInfo xmlns:p15="http://schemas.microsoft.com/office/powerpoint/2012/main" userId="S::dorothea.sieber@oracle.com::a565d401-d655-4e0b-a8d5-07429ac0a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A"/>
    <a:srgbClr val="E8ECEB"/>
    <a:srgbClr val="F29111"/>
    <a:srgbClr val="94AFAF"/>
    <a:srgbClr val="D1D9D3"/>
    <a:srgbClr val="C9CFDB"/>
    <a:srgbClr val="F4D8D3"/>
    <a:srgbClr val="F4E2DF"/>
    <a:srgbClr val="D7E0DF"/>
    <a:srgbClr val="0075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6" autoAdjust="0"/>
    <p:restoredTop sz="69014" autoAdjust="0"/>
  </p:normalViewPr>
  <p:slideViewPr>
    <p:cSldViewPr snapToGrid="0" showGuides="1">
      <p:cViewPr varScale="1">
        <p:scale>
          <a:sx n="78" d="100"/>
          <a:sy n="78" d="100"/>
        </p:scale>
        <p:origin x="2096" y="184"/>
      </p:cViewPr>
      <p:guideLst>
        <p:guide orient="horz" pos="1298"/>
        <p:guide pos="3840"/>
        <p:guide orient="horz" pos="3216"/>
      </p:guideLst>
    </p:cSldViewPr>
  </p:slideViewPr>
  <p:outlineViewPr>
    <p:cViewPr>
      <p:scale>
        <a:sx n="33" d="100"/>
        <a:sy n="33" d="100"/>
      </p:scale>
      <p:origin x="0" y="-22096"/>
    </p:cViewPr>
  </p:outlineViewPr>
  <p:notesTextViewPr>
    <p:cViewPr>
      <p:scale>
        <a:sx n="110" d="100"/>
        <a:sy n="110" d="100"/>
      </p:scale>
      <p:origin x="0" y="0"/>
    </p:cViewPr>
  </p:notesTextViewPr>
  <p:sorterViewPr>
    <p:cViewPr varScale="1">
      <p:scale>
        <a:sx n="1" d="1"/>
        <a:sy n="1" d="1"/>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_.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_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___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___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_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____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_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375657807401"/>
          <c:y val="4.1612767952771398E-2"/>
          <c:w val="0.84270897776970122"/>
          <c:h val="0.84772090030684111"/>
        </c:manualLayout>
      </c:layout>
      <c:barChart>
        <c:barDir val="col"/>
        <c:grouping val="clustered"/>
        <c:varyColors val="0"/>
        <c:ser>
          <c:idx val="0"/>
          <c:order val="0"/>
          <c:tx>
            <c:strRef>
              <c:f>Sheet1!$B$1</c:f>
              <c:strCache>
                <c:ptCount val="1"/>
                <c:pt idx="0">
                  <c:v>Aurora</c:v>
                </c:pt>
              </c:strCache>
            </c:strRef>
          </c:tx>
          <c:spPr>
            <a:solidFill>
              <a:schemeClr val="accent3"/>
            </a:solidFill>
          </c:spPr>
          <c:invertIfNegative val="0"/>
          <c:dPt>
            <c:idx val="0"/>
            <c:invertIfNegative val="0"/>
            <c:bubble3D val="0"/>
            <c:extLst>
              <c:ext xmlns:c16="http://schemas.microsoft.com/office/drawing/2014/chart" uri="{C3380CC4-5D6E-409C-BE32-E72D297353CC}">
                <c16:uniqueId val="{00000000-C53F-1041-A3B1-B5DEF9A72960}"/>
              </c:ext>
            </c:extLst>
          </c:dPt>
          <c:dPt>
            <c:idx val="19"/>
            <c:invertIfNegative val="0"/>
            <c:bubble3D val="0"/>
            <c:spPr>
              <a:solidFill>
                <a:schemeClr val="accent3"/>
              </a:solidFill>
              <a:ln>
                <a:solidFill>
                  <a:srgbClr val="00B050"/>
                </a:solidFill>
              </a:ln>
            </c:spPr>
            <c:extLst>
              <c:ext xmlns:c16="http://schemas.microsoft.com/office/drawing/2014/chart" uri="{C3380CC4-5D6E-409C-BE32-E72D297353CC}">
                <c16:uniqueId val="{00000002-C53F-1041-A3B1-B5DEF9A72960}"/>
              </c:ext>
            </c:extLst>
          </c:dPt>
          <c:cat>
            <c:strRef>
              <c:f>Sheet1!$A$2</c:f>
              <c:strCache>
                <c:ptCount val="1"/>
                <c:pt idx="0">
                  <c:v>Geometric Mean of TPCH Queries</c:v>
                </c:pt>
              </c:strCache>
            </c:strRef>
          </c:cat>
          <c:val>
            <c:numRef>
              <c:f>Sheet1!$B$2</c:f>
              <c:numCache>
                <c:formatCode>General</c:formatCode>
                <c:ptCount val="1"/>
                <c:pt idx="0">
                  <c:v>121</c:v>
                </c:pt>
              </c:numCache>
            </c:numRef>
          </c:val>
          <c:extLst>
            <c:ext xmlns:c16="http://schemas.microsoft.com/office/drawing/2014/chart" uri="{C3380CC4-5D6E-409C-BE32-E72D297353CC}">
              <c16:uniqueId val="{00000003-C53F-1041-A3B1-B5DEF9A72960}"/>
            </c:ext>
          </c:extLst>
        </c:ser>
        <c:ser>
          <c:idx val="1"/>
          <c:order val="1"/>
          <c:tx>
            <c:strRef>
              <c:f>Sheet1!$C$1</c:f>
              <c:strCache>
                <c:ptCount val="1"/>
                <c:pt idx="0">
                  <c:v>MySQL Analytics (10 E3 Nodes)</c:v>
                </c:pt>
              </c:strCache>
            </c:strRef>
          </c:tx>
          <c:spPr>
            <a:solidFill>
              <a:schemeClr val="accent1"/>
            </a:solidFill>
          </c:spPr>
          <c:invertIfNegative val="0"/>
          <c:dPt>
            <c:idx val="19"/>
            <c:invertIfNegative val="0"/>
            <c:bubble3D val="0"/>
            <c:extLst>
              <c:ext xmlns:c16="http://schemas.microsoft.com/office/drawing/2014/chart" uri="{C3380CC4-5D6E-409C-BE32-E72D297353CC}">
                <c16:uniqueId val="{00000005-C53F-1041-A3B1-B5DEF9A72960}"/>
              </c:ext>
            </c:extLst>
          </c:dPt>
          <c:cat>
            <c:strRef>
              <c:f>Sheet1!$A$2</c:f>
              <c:strCache>
                <c:ptCount val="1"/>
                <c:pt idx="0">
                  <c:v>Geometric Mean of TPCH Queries</c:v>
                </c:pt>
              </c:strCache>
            </c:strRef>
          </c:cat>
          <c:val>
            <c:numRef>
              <c:f>Sheet1!$C$2</c:f>
              <c:numCache>
                <c:formatCode>General</c:formatCode>
                <c:ptCount val="1"/>
                <c:pt idx="0">
                  <c:v>4</c:v>
                </c:pt>
              </c:numCache>
            </c:numRef>
          </c:val>
          <c:extLst>
            <c:ext xmlns:c16="http://schemas.microsoft.com/office/drawing/2014/chart" uri="{C3380CC4-5D6E-409C-BE32-E72D297353CC}">
              <c16:uniqueId val="{00000006-C53F-1041-A3B1-B5DEF9A72960}"/>
            </c:ext>
          </c:extLst>
        </c:ser>
        <c:dLbls>
          <c:showLegendKey val="0"/>
          <c:showVal val="0"/>
          <c:showCatName val="0"/>
          <c:showSerName val="0"/>
          <c:showPercent val="0"/>
          <c:showBubbleSize val="0"/>
        </c:dLbls>
        <c:gapWidth val="60"/>
        <c:axId val="578314416"/>
        <c:axId val="578318728"/>
      </c:barChart>
      <c:catAx>
        <c:axId val="578314416"/>
        <c:scaling>
          <c:orientation val="minMax"/>
        </c:scaling>
        <c:delete val="1"/>
        <c:axPos val="b"/>
        <c:numFmt formatCode="General" sourceLinked="0"/>
        <c:majorTickMark val="out"/>
        <c:minorTickMark val="none"/>
        <c:tickLblPos val="nextTo"/>
        <c:crossAx val="578318728"/>
        <c:crosses val="autoZero"/>
        <c:auto val="1"/>
        <c:lblAlgn val="ctr"/>
        <c:lblOffset val="100"/>
        <c:noMultiLvlLbl val="0"/>
      </c:catAx>
      <c:valAx>
        <c:axId val="578318728"/>
        <c:scaling>
          <c:orientation val="minMax"/>
          <c:max val="140"/>
          <c:min val="0"/>
        </c:scaling>
        <c:delete val="0"/>
        <c:axPos val="l"/>
        <c:majorGridlines/>
        <c:numFmt formatCode="General" sourceLinked="0"/>
        <c:majorTickMark val="out"/>
        <c:minorTickMark val="none"/>
        <c:tickLblPos val="nextTo"/>
        <c:crossAx val="578314416"/>
        <c:crossesAt val="1"/>
        <c:crossBetween val="between"/>
        <c:majorUnit val="50"/>
      </c:valAx>
    </c:plotArea>
    <c:plotVisOnly val="1"/>
    <c:dispBlanksAs val="gap"/>
    <c:showDLblsOverMax val="0"/>
  </c:chart>
  <c:spPr>
    <a:ln>
      <a:noFill/>
    </a:ln>
  </c:spPr>
  <c:txPr>
    <a:bodyPr/>
    <a:lstStyle/>
    <a:p>
      <a:pPr>
        <a:defRPr sz="1200"/>
      </a:pPr>
      <a:endParaRPr lang="ko-Kore-K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375657807401"/>
          <c:y val="4.1612767952771398E-2"/>
          <c:w val="0.84270897776970122"/>
          <c:h val="0.84772090030684111"/>
        </c:manualLayout>
      </c:layout>
      <c:barChart>
        <c:barDir val="col"/>
        <c:grouping val="clustered"/>
        <c:varyColors val="0"/>
        <c:ser>
          <c:idx val="0"/>
          <c:order val="0"/>
          <c:tx>
            <c:strRef>
              <c:f>Sheet1!$B$1</c:f>
              <c:strCache>
                <c:ptCount val="1"/>
                <c:pt idx="0">
                  <c:v>Aurora</c:v>
                </c:pt>
              </c:strCache>
            </c:strRef>
          </c:tx>
          <c:spPr>
            <a:solidFill>
              <a:schemeClr val="accent3"/>
            </a:solidFill>
          </c:spPr>
          <c:invertIfNegative val="0"/>
          <c:dPt>
            <c:idx val="0"/>
            <c:invertIfNegative val="0"/>
            <c:bubble3D val="0"/>
            <c:extLst>
              <c:ext xmlns:c16="http://schemas.microsoft.com/office/drawing/2014/chart" uri="{C3380CC4-5D6E-409C-BE32-E72D297353CC}">
                <c16:uniqueId val="{00000000-C53F-1041-A3B1-B5DEF9A72960}"/>
              </c:ext>
            </c:extLst>
          </c:dPt>
          <c:dPt>
            <c:idx val="19"/>
            <c:invertIfNegative val="0"/>
            <c:bubble3D val="0"/>
            <c:spPr>
              <a:solidFill>
                <a:schemeClr val="accent3"/>
              </a:solidFill>
              <a:ln>
                <a:solidFill>
                  <a:srgbClr val="00B050"/>
                </a:solidFill>
              </a:ln>
            </c:spPr>
            <c:extLst>
              <c:ext xmlns:c16="http://schemas.microsoft.com/office/drawing/2014/chart" uri="{C3380CC4-5D6E-409C-BE32-E72D297353CC}">
                <c16:uniqueId val="{00000002-C53F-1041-A3B1-B5DEF9A72960}"/>
              </c:ext>
            </c:extLst>
          </c:dPt>
          <c:cat>
            <c:strRef>
              <c:f>Sheet1!$A$2</c:f>
              <c:strCache>
                <c:ptCount val="1"/>
                <c:pt idx="0">
                  <c:v>Geometric Mean of TPCH Queries</c:v>
                </c:pt>
              </c:strCache>
            </c:strRef>
          </c:cat>
          <c:val>
            <c:numRef>
              <c:f>Sheet1!$B$2</c:f>
              <c:numCache>
                <c:formatCode>General</c:formatCode>
                <c:ptCount val="1"/>
                <c:pt idx="0">
                  <c:v>8837</c:v>
                </c:pt>
              </c:numCache>
            </c:numRef>
          </c:val>
          <c:extLst>
            <c:ext xmlns:c16="http://schemas.microsoft.com/office/drawing/2014/chart" uri="{C3380CC4-5D6E-409C-BE32-E72D297353CC}">
              <c16:uniqueId val="{00000003-C53F-1041-A3B1-B5DEF9A72960}"/>
            </c:ext>
          </c:extLst>
        </c:ser>
        <c:ser>
          <c:idx val="1"/>
          <c:order val="1"/>
          <c:tx>
            <c:strRef>
              <c:f>Sheet1!$C$1</c:f>
              <c:strCache>
                <c:ptCount val="1"/>
                <c:pt idx="0">
                  <c:v>MySQL Analytics (10 E3 Nodes)</c:v>
                </c:pt>
              </c:strCache>
            </c:strRef>
          </c:tx>
          <c:spPr>
            <a:solidFill>
              <a:schemeClr val="accent1"/>
            </a:solidFill>
          </c:spPr>
          <c:invertIfNegative val="0"/>
          <c:dPt>
            <c:idx val="19"/>
            <c:invertIfNegative val="0"/>
            <c:bubble3D val="0"/>
            <c:extLst>
              <c:ext xmlns:c16="http://schemas.microsoft.com/office/drawing/2014/chart" uri="{C3380CC4-5D6E-409C-BE32-E72D297353CC}">
                <c16:uniqueId val="{00000005-C53F-1041-A3B1-B5DEF9A72960}"/>
              </c:ext>
            </c:extLst>
          </c:dPt>
          <c:cat>
            <c:strRef>
              <c:f>Sheet1!$A$2</c:f>
              <c:strCache>
                <c:ptCount val="1"/>
                <c:pt idx="0">
                  <c:v>Geometric Mean of TPCH Queries</c:v>
                </c:pt>
              </c:strCache>
            </c:strRef>
          </c:cat>
          <c:val>
            <c:numRef>
              <c:f>Sheet1!$C$2</c:f>
              <c:numCache>
                <c:formatCode>General</c:formatCode>
                <c:ptCount val="1"/>
                <c:pt idx="0">
                  <c:v>80</c:v>
                </c:pt>
              </c:numCache>
            </c:numRef>
          </c:val>
          <c:extLst>
            <c:ext xmlns:c16="http://schemas.microsoft.com/office/drawing/2014/chart" uri="{C3380CC4-5D6E-409C-BE32-E72D297353CC}">
              <c16:uniqueId val="{00000006-C53F-1041-A3B1-B5DEF9A72960}"/>
            </c:ext>
          </c:extLst>
        </c:ser>
        <c:dLbls>
          <c:showLegendKey val="0"/>
          <c:showVal val="0"/>
          <c:showCatName val="0"/>
          <c:showSerName val="0"/>
          <c:showPercent val="0"/>
          <c:showBubbleSize val="0"/>
        </c:dLbls>
        <c:gapWidth val="60"/>
        <c:axId val="366443536"/>
        <c:axId val="366442360"/>
      </c:barChart>
      <c:catAx>
        <c:axId val="366443536"/>
        <c:scaling>
          <c:orientation val="minMax"/>
        </c:scaling>
        <c:delete val="1"/>
        <c:axPos val="b"/>
        <c:numFmt formatCode="General" sourceLinked="0"/>
        <c:majorTickMark val="out"/>
        <c:minorTickMark val="none"/>
        <c:tickLblPos val="nextTo"/>
        <c:crossAx val="366442360"/>
        <c:crosses val="autoZero"/>
        <c:auto val="1"/>
        <c:lblAlgn val="ctr"/>
        <c:lblOffset val="100"/>
        <c:noMultiLvlLbl val="0"/>
      </c:catAx>
      <c:valAx>
        <c:axId val="366442360"/>
        <c:scaling>
          <c:orientation val="minMax"/>
          <c:max val="10000"/>
          <c:min val="0"/>
        </c:scaling>
        <c:delete val="0"/>
        <c:axPos val="l"/>
        <c:majorGridlines/>
        <c:numFmt formatCode="#,##0" sourceLinked="0"/>
        <c:majorTickMark val="out"/>
        <c:minorTickMark val="none"/>
        <c:tickLblPos val="nextTo"/>
        <c:crossAx val="366443536"/>
        <c:crossesAt val="1"/>
        <c:crossBetween val="between"/>
        <c:majorUnit val="4000"/>
      </c:valAx>
    </c:plotArea>
    <c:plotVisOnly val="1"/>
    <c:dispBlanksAs val="gap"/>
    <c:showDLblsOverMax val="0"/>
  </c:chart>
  <c:spPr>
    <a:ln>
      <a:noFill/>
    </a:ln>
  </c:spPr>
  <c:txPr>
    <a:bodyPr/>
    <a:lstStyle/>
    <a:p>
      <a:pPr>
        <a:defRPr sz="1200"/>
      </a:pPr>
      <a:endParaRPr lang="ko-Kore-KR"/>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375657807401"/>
          <c:y val="4.1612767952771398E-2"/>
          <c:w val="0.84270897776970122"/>
          <c:h val="0.84772090030684111"/>
        </c:manualLayout>
      </c:layout>
      <c:barChart>
        <c:barDir val="col"/>
        <c:grouping val="clustered"/>
        <c:varyColors val="0"/>
        <c:ser>
          <c:idx val="0"/>
          <c:order val="0"/>
          <c:tx>
            <c:strRef>
              <c:f>Sheet1!$B$1</c:f>
              <c:strCache>
                <c:ptCount val="1"/>
                <c:pt idx="0">
                  <c:v>Aurora</c:v>
                </c:pt>
              </c:strCache>
            </c:strRef>
          </c:tx>
          <c:spPr>
            <a:solidFill>
              <a:schemeClr val="accent3"/>
            </a:solidFill>
          </c:spPr>
          <c:invertIfNegative val="0"/>
          <c:dPt>
            <c:idx val="0"/>
            <c:invertIfNegative val="0"/>
            <c:bubble3D val="0"/>
            <c:extLst>
              <c:ext xmlns:c16="http://schemas.microsoft.com/office/drawing/2014/chart" uri="{C3380CC4-5D6E-409C-BE32-E72D297353CC}">
                <c16:uniqueId val="{00000000-C53F-1041-A3B1-B5DEF9A72960}"/>
              </c:ext>
            </c:extLst>
          </c:dPt>
          <c:dPt>
            <c:idx val="19"/>
            <c:invertIfNegative val="0"/>
            <c:bubble3D val="0"/>
            <c:spPr>
              <a:solidFill>
                <a:schemeClr val="accent3"/>
              </a:solidFill>
              <a:ln>
                <a:solidFill>
                  <a:srgbClr val="00B050"/>
                </a:solidFill>
              </a:ln>
            </c:spPr>
            <c:extLst>
              <c:ext xmlns:c16="http://schemas.microsoft.com/office/drawing/2014/chart" uri="{C3380CC4-5D6E-409C-BE32-E72D297353CC}">
                <c16:uniqueId val="{00000002-C53F-1041-A3B1-B5DEF9A72960}"/>
              </c:ext>
            </c:extLst>
          </c:dPt>
          <c:cat>
            <c:strRef>
              <c:f>Sheet1!$A$2</c:f>
              <c:strCache>
                <c:ptCount val="1"/>
                <c:pt idx="0">
                  <c:v>Geometric Mean of TPCH Queries</c:v>
                </c:pt>
              </c:strCache>
            </c:strRef>
          </c:cat>
          <c:val>
            <c:numRef>
              <c:f>Sheet1!$B$2</c:f>
              <c:numCache>
                <c:formatCode>General</c:formatCode>
                <c:ptCount val="1"/>
                <c:pt idx="0">
                  <c:v>129336</c:v>
                </c:pt>
              </c:numCache>
            </c:numRef>
          </c:val>
          <c:extLst>
            <c:ext xmlns:c16="http://schemas.microsoft.com/office/drawing/2014/chart" uri="{C3380CC4-5D6E-409C-BE32-E72D297353CC}">
              <c16:uniqueId val="{00000003-C53F-1041-A3B1-B5DEF9A72960}"/>
            </c:ext>
          </c:extLst>
        </c:ser>
        <c:ser>
          <c:idx val="1"/>
          <c:order val="1"/>
          <c:tx>
            <c:strRef>
              <c:f>Sheet1!$C$1</c:f>
              <c:strCache>
                <c:ptCount val="1"/>
                <c:pt idx="0">
                  <c:v>MySQL Analytics (10 E3 Nodes)</c:v>
                </c:pt>
              </c:strCache>
            </c:strRef>
          </c:tx>
          <c:spPr>
            <a:solidFill>
              <a:schemeClr val="accent1"/>
            </a:solidFill>
          </c:spPr>
          <c:invertIfNegative val="0"/>
          <c:dPt>
            <c:idx val="19"/>
            <c:invertIfNegative val="0"/>
            <c:bubble3D val="0"/>
            <c:extLst>
              <c:ext xmlns:c16="http://schemas.microsoft.com/office/drawing/2014/chart" uri="{C3380CC4-5D6E-409C-BE32-E72D297353CC}">
                <c16:uniqueId val="{00000005-C53F-1041-A3B1-B5DEF9A72960}"/>
              </c:ext>
            </c:extLst>
          </c:dPt>
          <c:cat>
            <c:strRef>
              <c:f>Sheet1!$A$2</c:f>
              <c:strCache>
                <c:ptCount val="1"/>
                <c:pt idx="0">
                  <c:v>Geometric Mean of TPCH Queries</c:v>
                </c:pt>
              </c:strCache>
            </c:strRef>
          </c:cat>
          <c:val>
            <c:numRef>
              <c:f>Sheet1!$C$2</c:f>
              <c:numCache>
                <c:formatCode>General</c:formatCode>
                <c:ptCount val="1"/>
                <c:pt idx="0">
                  <c:v>37022</c:v>
                </c:pt>
              </c:numCache>
            </c:numRef>
          </c:val>
          <c:extLst>
            <c:ext xmlns:c16="http://schemas.microsoft.com/office/drawing/2014/chart" uri="{C3380CC4-5D6E-409C-BE32-E72D297353CC}">
              <c16:uniqueId val="{00000006-C53F-1041-A3B1-B5DEF9A72960}"/>
            </c:ext>
          </c:extLst>
        </c:ser>
        <c:dLbls>
          <c:showLegendKey val="0"/>
          <c:showVal val="0"/>
          <c:showCatName val="0"/>
          <c:showSerName val="0"/>
          <c:showPercent val="0"/>
          <c:showBubbleSize val="0"/>
        </c:dLbls>
        <c:gapWidth val="60"/>
        <c:axId val="366400808"/>
        <c:axId val="366410216"/>
      </c:barChart>
      <c:catAx>
        <c:axId val="366400808"/>
        <c:scaling>
          <c:orientation val="minMax"/>
        </c:scaling>
        <c:delete val="1"/>
        <c:axPos val="b"/>
        <c:numFmt formatCode="General" sourceLinked="0"/>
        <c:majorTickMark val="out"/>
        <c:minorTickMark val="none"/>
        <c:tickLblPos val="nextTo"/>
        <c:crossAx val="366410216"/>
        <c:crosses val="autoZero"/>
        <c:auto val="1"/>
        <c:lblAlgn val="ctr"/>
        <c:lblOffset val="100"/>
        <c:noMultiLvlLbl val="0"/>
      </c:catAx>
      <c:valAx>
        <c:axId val="366410216"/>
        <c:scaling>
          <c:orientation val="minMax"/>
          <c:max val="140000"/>
          <c:min val="0"/>
        </c:scaling>
        <c:delete val="0"/>
        <c:axPos val="l"/>
        <c:majorGridlines/>
        <c:numFmt formatCode="&quot;$&quot;#,##0" sourceLinked="0"/>
        <c:majorTickMark val="out"/>
        <c:minorTickMark val="none"/>
        <c:tickLblPos val="nextTo"/>
        <c:crossAx val="366400808"/>
        <c:crossesAt val="1"/>
        <c:crossBetween val="between"/>
        <c:majorUnit val="60000"/>
      </c:valAx>
      <c:spPr>
        <a:noFill/>
        <a:ln w="25400">
          <a:noFill/>
        </a:ln>
      </c:spPr>
    </c:plotArea>
    <c:plotVisOnly val="1"/>
    <c:dispBlanksAs val="gap"/>
    <c:showDLblsOverMax val="0"/>
  </c:chart>
  <c:spPr>
    <a:ln>
      <a:noFill/>
    </a:ln>
  </c:spPr>
  <c:txPr>
    <a:bodyPr/>
    <a:lstStyle/>
    <a:p>
      <a:pPr>
        <a:defRPr sz="1200"/>
      </a:pPr>
      <a:endParaRPr lang="ko-Kore-KR"/>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375657807428"/>
          <c:y val="4.1612767952771398E-2"/>
          <c:w val="0.83089920094707692"/>
          <c:h val="0.84882208820716487"/>
        </c:manualLayout>
      </c:layout>
      <c:barChart>
        <c:barDir val="col"/>
        <c:grouping val="clustered"/>
        <c:varyColors val="0"/>
        <c:ser>
          <c:idx val="0"/>
          <c:order val="0"/>
          <c:tx>
            <c:strRef>
              <c:f>Sheet1!$B$1</c:f>
              <c:strCache>
                <c:ptCount val="1"/>
                <c:pt idx="0">
                  <c:v>Redshift (4 * dc2.8xLarge)</c:v>
                </c:pt>
              </c:strCache>
            </c:strRef>
          </c:tx>
          <c:spPr>
            <a:solidFill>
              <a:schemeClr val="tx1">
                <a:lumMod val="50000"/>
                <a:lumOff val="50000"/>
              </a:schemeClr>
            </a:solidFill>
          </c:spPr>
          <c:invertIfNegative val="0"/>
          <c:dPt>
            <c:idx val="0"/>
            <c:invertIfNegative val="0"/>
            <c:bubble3D val="0"/>
            <c:spPr>
              <a:solidFill>
                <a:schemeClr val="accent3"/>
              </a:solidFill>
              <a:ln>
                <a:noFill/>
              </a:ln>
            </c:spPr>
            <c:extLst>
              <c:ext xmlns:c16="http://schemas.microsoft.com/office/drawing/2014/chart" uri="{C3380CC4-5D6E-409C-BE32-E72D297353CC}">
                <c16:uniqueId val="{00000001-DC34-4A4B-8F38-5CD5A6DCB2C9}"/>
              </c:ext>
            </c:extLst>
          </c:dPt>
          <c:dPt>
            <c:idx val="19"/>
            <c:invertIfNegative val="0"/>
            <c:bubble3D val="0"/>
            <c:spPr>
              <a:solidFill>
                <a:schemeClr val="tx1">
                  <a:lumMod val="50000"/>
                  <a:lumOff val="50000"/>
                </a:schemeClr>
              </a:solidFill>
              <a:ln>
                <a:solidFill>
                  <a:srgbClr val="00B050"/>
                </a:solidFill>
              </a:ln>
            </c:spPr>
            <c:extLst>
              <c:ext xmlns:c16="http://schemas.microsoft.com/office/drawing/2014/chart" uri="{C3380CC4-5D6E-409C-BE32-E72D297353CC}">
                <c16:uniqueId val="{00000003-DC34-4A4B-8F38-5CD5A6DCB2C9}"/>
              </c:ext>
            </c:extLst>
          </c:dPt>
          <c:cat>
            <c:strRef>
              <c:f>Sheet1!$A$2</c:f>
              <c:strCache>
                <c:ptCount val="1"/>
                <c:pt idx="0">
                  <c:v>Geometric Mean of TPCH Queries</c:v>
                </c:pt>
              </c:strCache>
            </c:strRef>
          </c:cat>
          <c:val>
            <c:numRef>
              <c:f>Sheet1!$B$2</c:f>
              <c:numCache>
                <c:formatCode>General</c:formatCode>
                <c:ptCount val="1"/>
                <c:pt idx="0">
                  <c:v>19.739999999999998</c:v>
                </c:pt>
              </c:numCache>
            </c:numRef>
          </c:val>
          <c:extLst>
            <c:ext xmlns:c16="http://schemas.microsoft.com/office/drawing/2014/chart" uri="{C3380CC4-5D6E-409C-BE32-E72D297353CC}">
              <c16:uniqueId val="{00000004-DC34-4A4B-8F38-5CD5A6DCB2C9}"/>
            </c:ext>
          </c:extLst>
        </c:ser>
        <c:ser>
          <c:idx val="1"/>
          <c:order val="1"/>
          <c:tx>
            <c:strRef>
              <c:f>Sheet1!$C$1</c:f>
              <c:strCache>
                <c:ptCount val="1"/>
                <c:pt idx="0">
                  <c:v>MySQL Analytics (10 E2 Nodes)</c:v>
                </c:pt>
              </c:strCache>
            </c:strRef>
          </c:tx>
          <c:spPr>
            <a:solidFill>
              <a:srgbClr val="C00000"/>
            </a:solidFill>
          </c:spPr>
          <c:invertIfNegative val="0"/>
          <c:dPt>
            <c:idx val="0"/>
            <c:invertIfNegative val="0"/>
            <c:bubble3D val="0"/>
            <c:spPr>
              <a:solidFill>
                <a:schemeClr val="accent1"/>
              </a:solidFill>
              <a:ln>
                <a:noFill/>
              </a:ln>
            </c:spPr>
            <c:extLst>
              <c:ext xmlns:c16="http://schemas.microsoft.com/office/drawing/2014/chart" uri="{C3380CC4-5D6E-409C-BE32-E72D297353CC}">
                <c16:uniqueId val="{00000008-DC34-4A4B-8F38-5CD5A6DCB2C9}"/>
              </c:ext>
            </c:extLst>
          </c:dPt>
          <c:dPt>
            <c:idx val="19"/>
            <c:invertIfNegative val="0"/>
            <c:bubble3D val="0"/>
            <c:spPr>
              <a:solidFill>
                <a:srgbClr val="00B050"/>
              </a:solidFill>
            </c:spPr>
            <c:extLst>
              <c:ext xmlns:c16="http://schemas.microsoft.com/office/drawing/2014/chart" uri="{C3380CC4-5D6E-409C-BE32-E72D297353CC}">
                <c16:uniqueId val="{00000006-DC34-4A4B-8F38-5CD5A6DCB2C9}"/>
              </c:ext>
            </c:extLst>
          </c:dPt>
          <c:cat>
            <c:strRef>
              <c:f>Sheet1!$A$2</c:f>
              <c:strCache>
                <c:ptCount val="1"/>
                <c:pt idx="0">
                  <c:v>Geometric Mean of TPCH Queries</c:v>
                </c:pt>
              </c:strCache>
            </c:strRef>
          </c:cat>
          <c:val>
            <c:numRef>
              <c:f>Sheet1!$C$2</c:f>
              <c:numCache>
                <c:formatCode>General</c:formatCode>
                <c:ptCount val="1"/>
                <c:pt idx="0">
                  <c:v>7.3</c:v>
                </c:pt>
              </c:numCache>
            </c:numRef>
          </c:val>
          <c:extLst>
            <c:ext xmlns:c16="http://schemas.microsoft.com/office/drawing/2014/chart" uri="{C3380CC4-5D6E-409C-BE32-E72D297353CC}">
              <c16:uniqueId val="{00000007-DC34-4A4B-8F38-5CD5A6DCB2C9}"/>
            </c:ext>
          </c:extLst>
        </c:ser>
        <c:dLbls>
          <c:showLegendKey val="0"/>
          <c:showVal val="0"/>
          <c:showCatName val="0"/>
          <c:showSerName val="0"/>
          <c:showPercent val="0"/>
          <c:showBubbleSize val="0"/>
        </c:dLbls>
        <c:gapWidth val="150"/>
        <c:axId val="366429816"/>
        <c:axId val="366424328"/>
      </c:barChart>
      <c:catAx>
        <c:axId val="366429816"/>
        <c:scaling>
          <c:orientation val="minMax"/>
        </c:scaling>
        <c:delete val="1"/>
        <c:axPos val="b"/>
        <c:numFmt formatCode="General" sourceLinked="0"/>
        <c:majorTickMark val="out"/>
        <c:minorTickMark val="none"/>
        <c:tickLblPos val="nextTo"/>
        <c:crossAx val="366424328"/>
        <c:crosses val="autoZero"/>
        <c:auto val="1"/>
        <c:lblAlgn val="ctr"/>
        <c:lblOffset val="100"/>
        <c:noMultiLvlLbl val="0"/>
      </c:catAx>
      <c:valAx>
        <c:axId val="366424328"/>
        <c:scaling>
          <c:orientation val="minMax"/>
          <c:max val="20"/>
          <c:min val="0"/>
        </c:scaling>
        <c:delete val="0"/>
        <c:axPos val="l"/>
        <c:majorGridlines/>
        <c:numFmt formatCode="General" sourceLinked="0"/>
        <c:majorTickMark val="out"/>
        <c:minorTickMark val="none"/>
        <c:tickLblPos val="nextTo"/>
        <c:crossAx val="366429816"/>
        <c:crossesAt val="1"/>
        <c:crossBetween val="between"/>
        <c:majorUnit val="10"/>
      </c:valAx>
    </c:plotArea>
    <c:plotVisOnly val="1"/>
    <c:dispBlanksAs val="gap"/>
    <c:showDLblsOverMax val="0"/>
  </c:chart>
  <c:spPr>
    <a:ln>
      <a:noFill/>
    </a:ln>
  </c:spPr>
  <c:txPr>
    <a:bodyPr/>
    <a:lstStyle/>
    <a:p>
      <a:pPr>
        <a:defRPr sz="1200"/>
      </a:pPr>
      <a:endParaRPr lang="ko-Kore-KR"/>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326286258855097E-2"/>
          <c:y val="4.5532588980337137E-2"/>
          <c:w val="0.59688628138681699"/>
          <c:h val="0.79104636546045237"/>
        </c:manualLayout>
      </c:layout>
      <c:barChart>
        <c:barDir val="col"/>
        <c:grouping val="clustered"/>
        <c:varyColors val="0"/>
        <c:ser>
          <c:idx val="0"/>
          <c:order val="0"/>
          <c:tx>
            <c:strRef>
              <c:f>Sheet1!$B$1</c:f>
              <c:strCache>
                <c:ptCount val="1"/>
                <c:pt idx="0">
                  <c:v>Redshift (4 * dc2.8xLarge)</c:v>
                </c:pt>
              </c:strCache>
            </c:strRef>
          </c:tx>
          <c:spPr>
            <a:solidFill>
              <a:schemeClr val="tx1">
                <a:lumMod val="50000"/>
                <a:lumOff val="50000"/>
              </a:schemeClr>
            </a:solidFill>
          </c:spPr>
          <c:invertIfNegative val="0"/>
          <c:dPt>
            <c:idx val="0"/>
            <c:invertIfNegative val="0"/>
            <c:bubble3D val="0"/>
            <c:spPr>
              <a:solidFill>
                <a:schemeClr val="accent3"/>
              </a:solidFill>
              <a:ln>
                <a:noFill/>
              </a:ln>
            </c:spPr>
            <c:extLst>
              <c:ext xmlns:c16="http://schemas.microsoft.com/office/drawing/2014/chart" uri="{C3380CC4-5D6E-409C-BE32-E72D297353CC}">
                <c16:uniqueId val="{00000006-0F4E-4C45-AFFA-3876906BCF5D}"/>
              </c:ext>
            </c:extLst>
          </c:dPt>
          <c:dPt>
            <c:idx val="19"/>
            <c:invertIfNegative val="0"/>
            <c:bubble3D val="0"/>
            <c:spPr>
              <a:solidFill>
                <a:schemeClr val="tx1">
                  <a:lumMod val="50000"/>
                  <a:lumOff val="50000"/>
                </a:schemeClr>
              </a:solidFill>
              <a:ln>
                <a:solidFill>
                  <a:srgbClr val="00B050"/>
                </a:solidFill>
              </a:ln>
            </c:spPr>
            <c:extLst>
              <c:ext xmlns:c16="http://schemas.microsoft.com/office/drawing/2014/chart" uri="{C3380CC4-5D6E-409C-BE32-E72D297353CC}">
                <c16:uniqueId val="{00000001-C503-9A44-A5A0-38818B8F2299}"/>
              </c:ext>
            </c:extLst>
          </c:dPt>
          <c:cat>
            <c:strRef>
              <c:f>Sheet1!$A$2</c:f>
              <c:strCache>
                <c:ptCount val="1"/>
                <c:pt idx="0">
                  <c:v>Annual Cost</c:v>
                </c:pt>
              </c:strCache>
            </c:strRef>
          </c:cat>
          <c:val>
            <c:numRef>
              <c:f>Sheet1!$B$2</c:f>
              <c:numCache>
                <c:formatCode>"$"#,##0_);[Red]\("$"#,##0\)</c:formatCode>
                <c:ptCount val="1"/>
                <c:pt idx="0">
                  <c:v>110560</c:v>
                </c:pt>
              </c:numCache>
            </c:numRef>
          </c:val>
          <c:extLst>
            <c:ext xmlns:c16="http://schemas.microsoft.com/office/drawing/2014/chart" uri="{C3380CC4-5D6E-409C-BE32-E72D297353CC}">
              <c16:uniqueId val="{00000002-C503-9A44-A5A0-38818B8F2299}"/>
            </c:ext>
          </c:extLst>
        </c:ser>
        <c:ser>
          <c:idx val="1"/>
          <c:order val="1"/>
          <c:tx>
            <c:strRef>
              <c:f>Sheet1!$C$1</c:f>
              <c:strCache>
                <c:ptCount val="1"/>
                <c:pt idx="0">
                  <c:v>MySQL Analytics (10 E2 Nodes)</c:v>
                </c:pt>
              </c:strCache>
            </c:strRef>
          </c:tx>
          <c:spPr>
            <a:solidFill>
              <a:srgbClr val="C00000"/>
            </a:solidFill>
          </c:spPr>
          <c:invertIfNegative val="0"/>
          <c:dPt>
            <c:idx val="0"/>
            <c:invertIfNegative val="0"/>
            <c:bubble3D val="0"/>
            <c:spPr>
              <a:solidFill>
                <a:schemeClr val="accent1"/>
              </a:solidFill>
              <a:ln>
                <a:noFill/>
              </a:ln>
            </c:spPr>
            <c:extLst>
              <c:ext xmlns:c16="http://schemas.microsoft.com/office/drawing/2014/chart" uri="{C3380CC4-5D6E-409C-BE32-E72D297353CC}">
                <c16:uniqueId val="{00000004-C503-9A44-A5A0-38818B8F2299}"/>
              </c:ext>
            </c:extLst>
          </c:dPt>
          <c:dPt>
            <c:idx val="19"/>
            <c:invertIfNegative val="0"/>
            <c:bubble3D val="0"/>
            <c:spPr>
              <a:solidFill>
                <a:srgbClr val="00B050"/>
              </a:solidFill>
            </c:spPr>
            <c:extLst>
              <c:ext xmlns:c16="http://schemas.microsoft.com/office/drawing/2014/chart" uri="{C3380CC4-5D6E-409C-BE32-E72D297353CC}">
                <c16:uniqueId val="{00000006-C503-9A44-A5A0-38818B8F2299}"/>
              </c:ext>
            </c:extLst>
          </c:dPt>
          <c:cat>
            <c:strRef>
              <c:f>Sheet1!$A$2</c:f>
              <c:strCache>
                <c:ptCount val="1"/>
                <c:pt idx="0">
                  <c:v>Annual Cost</c:v>
                </c:pt>
              </c:strCache>
            </c:strRef>
          </c:cat>
          <c:val>
            <c:numRef>
              <c:f>Sheet1!$C$2</c:f>
              <c:numCache>
                <c:formatCode>"$"#,##0_);[Red]\("$"#,##0\)</c:formatCode>
                <c:ptCount val="1"/>
                <c:pt idx="0">
                  <c:v>37022</c:v>
                </c:pt>
              </c:numCache>
            </c:numRef>
          </c:val>
          <c:extLst>
            <c:ext xmlns:c16="http://schemas.microsoft.com/office/drawing/2014/chart" uri="{C3380CC4-5D6E-409C-BE32-E72D297353CC}">
              <c16:uniqueId val="{00000007-C503-9A44-A5A0-38818B8F2299}"/>
            </c:ext>
          </c:extLst>
        </c:ser>
        <c:dLbls>
          <c:showLegendKey val="0"/>
          <c:showVal val="0"/>
          <c:showCatName val="0"/>
          <c:showSerName val="0"/>
          <c:showPercent val="0"/>
          <c:showBubbleSize val="0"/>
        </c:dLbls>
        <c:gapWidth val="150"/>
        <c:axId val="366425112"/>
        <c:axId val="366434520"/>
      </c:barChart>
      <c:catAx>
        <c:axId val="366425112"/>
        <c:scaling>
          <c:orientation val="minMax"/>
        </c:scaling>
        <c:delete val="0"/>
        <c:axPos val="b"/>
        <c:numFmt formatCode="General" sourceLinked="0"/>
        <c:majorTickMark val="out"/>
        <c:minorTickMark val="none"/>
        <c:tickLblPos val="nextTo"/>
        <c:crossAx val="366434520"/>
        <c:crosses val="autoZero"/>
        <c:auto val="1"/>
        <c:lblAlgn val="ctr"/>
        <c:lblOffset val="100"/>
        <c:noMultiLvlLbl val="0"/>
      </c:catAx>
      <c:valAx>
        <c:axId val="366434520"/>
        <c:scaling>
          <c:orientation val="minMax"/>
          <c:max val="120000"/>
          <c:min val="0"/>
        </c:scaling>
        <c:delete val="0"/>
        <c:axPos val="l"/>
        <c:majorGridlines/>
        <c:numFmt formatCode="#,##0" sourceLinked="0"/>
        <c:majorTickMark val="out"/>
        <c:minorTickMark val="none"/>
        <c:tickLblPos val="nextTo"/>
        <c:crossAx val="366425112"/>
        <c:crossesAt val="1"/>
        <c:crossBetween val="between"/>
        <c:majorUnit val="60000"/>
      </c:valAx>
    </c:plotArea>
    <c:plotVisOnly val="1"/>
    <c:dispBlanksAs val="gap"/>
    <c:showDLblsOverMax val="0"/>
  </c:chart>
  <c:spPr>
    <a:ln>
      <a:noFill/>
    </a:ln>
  </c:spPr>
  <c:txPr>
    <a:bodyPr/>
    <a:lstStyle/>
    <a:p>
      <a:pPr>
        <a:defRPr sz="1200"/>
      </a:pPr>
      <a:endParaRPr lang="ko-Kore-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375657807428"/>
          <c:y val="4.1612767952771398E-2"/>
          <c:w val="0.83089920094707692"/>
          <c:h val="0.84882208820716487"/>
        </c:manualLayout>
      </c:layout>
      <c:barChart>
        <c:barDir val="col"/>
        <c:grouping val="clustered"/>
        <c:varyColors val="0"/>
        <c:ser>
          <c:idx val="0"/>
          <c:order val="0"/>
          <c:tx>
            <c:strRef>
              <c:f>Sheet1!$B$1</c:f>
              <c:strCache>
                <c:ptCount val="1"/>
                <c:pt idx="0">
                  <c:v>Redshift (4 * dc2.8xLarge)</c:v>
                </c:pt>
              </c:strCache>
            </c:strRef>
          </c:tx>
          <c:spPr>
            <a:solidFill>
              <a:schemeClr val="tx1">
                <a:lumMod val="50000"/>
                <a:lumOff val="50000"/>
              </a:schemeClr>
            </a:solidFill>
          </c:spPr>
          <c:invertIfNegative val="0"/>
          <c:dPt>
            <c:idx val="0"/>
            <c:invertIfNegative val="0"/>
            <c:bubble3D val="0"/>
            <c:spPr>
              <a:solidFill>
                <a:schemeClr val="accent3"/>
              </a:solidFill>
            </c:spPr>
            <c:extLst>
              <c:ext xmlns:c16="http://schemas.microsoft.com/office/drawing/2014/chart" uri="{C3380CC4-5D6E-409C-BE32-E72D297353CC}">
                <c16:uniqueId val="{00000001-E6E3-9543-87E5-C5C11C2EE5BE}"/>
              </c:ext>
            </c:extLst>
          </c:dPt>
          <c:dPt>
            <c:idx val="19"/>
            <c:invertIfNegative val="0"/>
            <c:bubble3D val="0"/>
            <c:spPr>
              <a:solidFill>
                <a:schemeClr val="tx1">
                  <a:lumMod val="50000"/>
                  <a:lumOff val="50000"/>
                </a:schemeClr>
              </a:solidFill>
              <a:ln>
                <a:solidFill>
                  <a:srgbClr val="00B050"/>
                </a:solidFill>
              </a:ln>
            </c:spPr>
            <c:extLst>
              <c:ext xmlns:c16="http://schemas.microsoft.com/office/drawing/2014/chart" uri="{C3380CC4-5D6E-409C-BE32-E72D297353CC}">
                <c16:uniqueId val="{00000003-E6E3-9543-87E5-C5C11C2EE5BE}"/>
              </c:ext>
            </c:extLst>
          </c:dPt>
          <c:cat>
            <c:strRef>
              <c:f>Sheet1!$A$2</c:f>
              <c:strCache>
                <c:ptCount val="1"/>
                <c:pt idx="0">
                  <c:v>Geometric Mean of TPCH Queries</c:v>
                </c:pt>
              </c:strCache>
            </c:strRef>
          </c:cat>
          <c:val>
            <c:numRef>
              <c:f>Sheet1!$B$2</c:f>
              <c:numCache>
                <c:formatCode>General</c:formatCode>
                <c:ptCount val="1"/>
                <c:pt idx="0">
                  <c:v>129.69999999999999</c:v>
                </c:pt>
              </c:numCache>
            </c:numRef>
          </c:val>
          <c:extLst>
            <c:ext xmlns:c16="http://schemas.microsoft.com/office/drawing/2014/chart" uri="{C3380CC4-5D6E-409C-BE32-E72D297353CC}">
              <c16:uniqueId val="{00000004-E6E3-9543-87E5-C5C11C2EE5BE}"/>
            </c:ext>
          </c:extLst>
        </c:ser>
        <c:ser>
          <c:idx val="1"/>
          <c:order val="1"/>
          <c:tx>
            <c:strRef>
              <c:f>Sheet1!$C$1</c:f>
              <c:strCache>
                <c:ptCount val="1"/>
                <c:pt idx="0">
                  <c:v>MySQL Analytics (10 E2 Nodes)</c:v>
                </c:pt>
              </c:strCache>
            </c:strRef>
          </c:tx>
          <c:spPr>
            <a:solidFill>
              <a:schemeClr val="accent1"/>
            </a:solidFill>
            <a:ln>
              <a:noFill/>
            </a:ln>
          </c:spPr>
          <c:invertIfNegative val="0"/>
          <c:dPt>
            <c:idx val="0"/>
            <c:invertIfNegative val="0"/>
            <c:bubble3D val="0"/>
            <c:extLst>
              <c:ext xmlns:c16="http://schemas.microsoft.com/office/drawing/2014/chart" uri="{C3380CC4-5D6E-409C-BE32-E72D297353CC}">
                <c16:uniqueId val="{00000006-E6E3-9543-87E5-C5C11C2EE5BE}"/>
              </c:ext>
            </c:extLst>
          </c:dPt>
          <c:dPt>
            <c:idx val="19"/>
            <c:invertIfNegative val="0"/>
            <c:bubble3D val="0"/>
            <c:extLst>
              <c:ext xmlns:c16="http://schemas.microsoft.com/office/drawing/2014/chart" uri="{C3380CC4-5D6E-409C-BE32-E72D297353CC}">
                <c16:uniqueId val="{00000008-E6E3-9543-87E5-C5C11C2EE5BE}"/>
              </c:ext>
            </c:extLst>
          </c:dPt>
          <c:cat>
            <c:strRef>
              <c:f>Sheet1!$A$2</c:f>
              <c:strCache>
                <c:ptCount val="1"/>
                <c:pt idx="0">
                  <c:v>Geometric Mean of TPCH Queries</c:v>
                </c:pt>
              </c:strCache>
            </c:strRef>
          </c:cat>
          <c:val>
            <c:numRef>
              <c:f>Sheet1!$C$2</c:f>
              <c:numCache>
                <c:formatCode>General</c:formatCode>
                <c:ptCount val="1"/>
                <c:pt idx="0">
                  <c:v>6.5</c:v>
                </c:pt>
              </c:numCache>
            </c:numRef>
          </c:val>
          <c:extLst>
            <c:ext xmlns:c16="http://schemas.microsoft.com/office/drawing/2014/chart" uri="{C3380CC4-5D6E-409C-BE32-E72D297353CC}">
              <c16:uniqueId val="{00000009-E6E3-9543-87E5-C5C11C2EE5BE}"/>
            </c:ext>
          </c:extLst>
        </c:ser>
        <c:dLbls>
          <c:showLegendKey val="0"/>
          <c:showVal val="0"/>
          <c:showCatName val="0"/>
          <c:showSerName val="0"/>
          <c:showPercent val="0"/>
          <c:showBubbleSize val="0"/>
        </c:dLbls>
        <c:gapWidth val="150"/>
        <c:axId val="366432168"/>
        <c:axId val="366436088"/>
      </c:barChart>
      <c:catAx>
        <c:axId val="366432168"/>
        <c:scaling>
          <c:orientation val="minMax"/>
        </c:scaling>
        <c:delete val="1"/>
        <c:axPos val="b"/>
        <c:numFmt formatCode="General" sourceLinked="0"/>
        <c:majorTickMark val="out"/>
        <c:minorTickMark val="none"/>
        <c:tickLblPos val="nextTo"/>
        <c:crossAx val="366436088"/>
        <c:crosses val="autoZero"/>
        <c:auto val="1"/>
        <c:lblAlgn val="ctr"/>
        <c:lblOffset val="100"/>
        <c:noMultiLvlLbl val="0"/>
      </c:catAx>
      <c:valAx>
        <c:axId val="366436088"/>
        <c:scaling>
          <c:orientation val="minMax"/>
          <c:max val="150"/>
          <c:min val="0"/>
        </c:scaling>
        <c:delete val="0"/>
        <c:axPos val="l"/>
        <c:majorGridlines/>
        <c:numFmt formatCode="General" sourceLinked="0"/>
        <c:majorTickMark val="out"/>
        <c:minorTickMark val="none"/>
        <c:tickLblPos val="nextTo"/>
        <c:crossAx val="366432168"/>
        <c:crossesAt val="1"/>
        <c:crossBetween val="between"/>
        <c:majorUnit val="50"/>
      </c:valAx>
    </c:plotArea>
    <c:plotVisOnly val="1"/>
    <c:dispBlanksAs val="gap"/>
    <c:showDLblsOverMax val="0"/>
  </c:chart>
  <c:spPr>
    <a:ln>
      <a:noFill/>
    </a:ln>
  </c:spPr>
  <c:txPr>
    <a:bodyPr/>
    <a:lstStyle/>
    <a:p>
      <a:pPr>
        <a:defRPr sz="1200"/>
      </a:pPr>
      <a:endParaRPr lang="ko-Kore-KR"/>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326286258855097E-2"/>
          <c:y val="4.5532588980337137E-2"/>
          <c:w val="0.59688628138681699"/>
          <c:h val="0.79104636546045237"/>
        </c:manualLayout>
      </c:layout>
      <c:barChart>
        <c:barDir val="col"/>
        <c:grouping val="clustered"/>
        <c:varyColors val="0"/>
        <c:ser>
          <c:idx val="0"/>
          <c:order val="0"/>
          <c:tx>
            <c:strRef>
              <c:f>Sheet1!$B$1</c:f>
              <c:strCache>
                <c:ptCount val="1"/>
                <c:pt idx="0">
                  <c:v>Redshift (4 * dc2.8xLarge)</c:v>
                </c:pt>
              </c:strCache>
            </c:strRef>
          </c:tx>
          <c:spPr>
            <a:solidFill>
              <a:schemeClr val="tx1">
                <a:lumMod val="50000"/>
                <a:lumOff val="50000"/>
              </a:schemeClr>
            </a:solidFill>
            <a:ln>
              <a:noFill/>
            </a:ln>
          </c:spPr>
          <c:invertIfNegative val="0"/>
          <c:dPt>
            <c:idx val="0"/>
            <c:invertIfNegative val="0"/>
            <c:bubble3D val="0"/>
            <c:spPr>
              <a:solidFill>
                <a:schemeClr val="accent3"/>
              </a:solidFill>
              <a:ln>
                <a:noFill/>
              </a:ln>
            </c:spPr>
            <c:extLst>
              <c:ext xmlns:c16="http://schemas.microsoft.com/office/drawing/2014/chart" uri="{C3380CC4-5D6E-409C-BE32-E72D297353CC}">
                <c16:uniqueId val="{00000003-AF18-9141-9929-B0FABD8EF5C1}"/>
              </c:ext>
            </c:extLst>
          </c:dPt>
          <c:dPt>
            <c:idx val="19"/>
            <c:invertIfNegative val="0"/>
            <c:bubble3D val="0"/>
            <c:extLst>
              <c:ext xmlns:c16="http://schemas.microsoft.com/office/drawing/2014/chart" uri="{C3380CC4-5D6E-409C-BE32-E72D297353CC}">
                <c16:uniqueId val="{00000001-67B9-F14E-A5C5-FA12999056E3}"/>
              </c:ext>
            </c:extLst>
          </c:dPt>
          <c:cat>
            <c:strRef>
              <c:f>Sheet1!$A$2</c:f>
              <c:strCache>
                <c:ptCount val="1"/>
                <c:pt idx="0">
                  <c:v>Annual Cost</c:v>
                </c:pt>
              </c:strCache>
            </c:strRef>
          </c:cat>
          <c:val>
            <c:numRef>
              <c:f>Sheet1!$B$2</c:f>
              <c:numCache>
                <c:formatCode>"$"#,##0_);[Red]\("$"#,##0\)</c:formatCode>
                <c:ptCount val="1"/>
                <c:pt idx="0">
                  <c:v>38286</c:v>
                </c:pt>
              </c:numCache>
            </c:numRef>
          </c:val>
          <c:extLst>
            <c:ext xmlns:c16="http://schemas.microsoft.com/office/drawing/2014/chart" uri="{C3380CC4-5D6E-409C-BE32-E72D297353CC}">
              <c16:uniqueId val="{00000002-67B9-F14E-A5C5-FA12999056E3}"/>
            </c:ext>
          </c:extLst>
        </c:ser>
        <c:ser>
          <c:idx val="1"/>
          <c:order val="1"/>
          <c:tx>
            <c:strRef>
              <c:f>Sheet1!$C$1</c:f>
              <c:strCache>
                <c:ptCount val="1"/>
                <c:pt idx="0">
                  <c:v>MySQL Analytics (10 E2 Nodes)</c:v>
                </c:pt>
              </c:strCache>
            </c:strRef>
          </c:tx>
          <c:spPr>
            <a:solidFill>
              <a:schemeClr val="accent1"/>
            </a:solidFill>
            <a:ln>
              <a:noFill/>
            </a:ln>
          </c:spPr>
          <c:invertIfNegative val="0"/>
          <c:dPt>
            <c:idx val="0"/>
            <c:invertIfNegative val="0"/>
            <c:bubble3D val="0"/>
            <c:extLst>
              <c:ext xmlns:c16="http://schemas.microsoft.com/office/drawing/2014/chart" uri="{C3380CC4-5D6E-409C-BE32-E72D297353CC}">
                <c16:uniqueId val="{00000004-67B9-F14E-A5C5-FA12999056E3}"/>
              </c:ext>
            </c:extLst>
          </c:dPt>
          <c:dPt>
            <c:idx val="19"/>
            <c:invertIfNegative val="0"/>
            <c:bubble3D val="0"/>
            <c:extLst>
              <c:ext xmlns:c16="http://schemas.microsoft.com/office/drawing/2014/chart" uri="{C3380CC4-5D6E-409C-BE32-E72D297353CC}">
                <c16:uniqueId val="{00000006-67B9-F14E-A5C5-FA12999056E3}"/>
              </c:ext>
            </c:extLst>
          </c:dPt>
          <c:cat>
            <c:strRef>
              <c:f>Sheet1!$A$2</c:f>
              <c:strCache>
                <c:ptCount val="1"/>
                <c:pt idx="0">
                  <c:v>Annual Cost</c:v>
                </c:pt>
              </c:strCache>
            </c:strRef>
          </c:cat>
          <c:val>
            <c:numRef>
              <c:f>Sheet1!$C$2</c:f>
              <c:numCache>
                <c:formatCode>"$"#,##0_);[Red]\("$"#,##0\)</c:formatCode>
                <c:ptCount val="1"/>
                <c:pt idx="0">
                  <c:v>37022</c:v>
                </c:pt>
              </c:numCache>
            </c:numRef>
          </c:val>
          <c:extLst>
            <c:ext xmlns:c16="http://schemas.microsoft.com/office/drawing/2014/chart" uri="{C3380CC4-5D6E-409C-BE32-E72D297353CC}">
              <c16:uniqueId val="{00000007-67B9-F14E-A5C5-FA12999056E3}"/>
            </c:ext>
          </c:extLst>
        </c:ser>
        <c:dLbls>
          <c:showLegendKey val="0"/>
          <c:showVal val="0"/>
          <c:showCatName val="0"/>
          <c:showSerName val="0"/>
          <c:showPercent val="0"/>
          <c:showBubbleSize val="0"/>
        </c:dLbls>
        <c:gapWidth val="150"/>
        <c:axId val="366427464"/>
        <c:axId val="366427072"/>
      </c:barChart>
      <c:catAx>
        <c:axId val="366427464"/>
        <c:scaling>
          <c:orientation val="minMax"/>
        </c:scaling>
        <c:delete val="0"/>
        <c:axPos val="b"/>
        <c:numFmt formatCode="General" sourceLinked="0"/>
        <c:majorTickMark val="out"/>
        <c:minorTickMark val="none"/>
        <c:tickLblPos val="nextTo"/>
        <c:crossAx val="366427072"/>
        <c:crosses val="autoZero"/>
        <c:auto val="1"/>
        <c:lblAlgn val="ctr"/>
        <c:lblOffset val="100"/>
        <c:noMultiLvlLbl val="0"/>
      </c:catAx>
      <c:valAx>
        <c:axId val="366427072"/>
        <c:scaling>
          <c:orientation val="minMax"/>
          <c:max val="40000"/>
          <c:min val="0"/>
        </c:scaling>
        <c:delete val="0"/>
        <c:axPos val="l"/>
        <c:majorGridlines/>
        <c:numFmt formatCode="#,##0" sourceLinked="0"/>
        <c:majorTickMark val="out"/>
        <c:minorTickMark val="none"/>
        <c:tickLblPos val="nextTo"/>
        <c:crossAx val="366427464"/>
        <c:crossesAt val="1"/>
        <c:crossBetween val="between"/>
        <c:majorUnit val="20000"/>
      </c:valAx>
    </c:plotArea>
    <c:plotVisOnly val="1"/>
    <c:dispBlanksAs val="gap"/>
    <c:showDLblsOverMax val="0"/>
  </c:chart>
  <c:spPr>
    <a:ln>
      <a:noFill/>
    </a:ln>
  </c:spPr>
  <c:txPr>
    <a:bodyPr/>
    <a:lstStyle/>
    <a:p>
      <a:pPr>
        <a:defRPr sz="1200"/>
      </a:pPr>
      <a:endParaRPr lang="ko-Kore-KR"/>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0.12957</cdr:x>
      <cdr:y>0.89948</cdr:y>
    </cdr:from>
    <cdr:to>
      <cdr:x>0.96908</cdr:x>
      <cdr:y>0.97487</cdr:y>
    </cdr:to>
    <cdr:sp macro="" textlink="">
      <cdr:nvSpPr>
        <cdr:cNvPr id="2" name="TextBox 6">
          <a:extLst xmlns:a="http://schemas.openxmlformats.org/drawingml/2006/main">
            <a:ext uri="{FF2B5EF4-FFF2-40B4-BE49-F238E27FC236}">
              <a16:creationId xmlns:a16="http://schemas.microsoft.com/office/drawing/2014/main" id="{F37A0F00-8243-457C-ABC9-6F63D5BB8A06}"/>
            </a:ext>
          </a:extLst>
        </cdr:cNvPr>
        <cdr:cNvSpPr txBox="1"/>
      </cdr:nvSpPr>
      <cdr:spPr>
        <a:xfrm xmlns:a="http://schemas.openxmlformats.org/drawingml/2006/main">
          <a:off x="387868" y="3304882"/>
          <a:ext cx="2513143"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t>Data Preparation Time</a:t>
          </a:r>
        </a:p>
      </cdr:txBody>
    </cdr:sp>
  </cdr:relSizeAnchor>
</c:userShapes>
</file>

<file path=ppt/drawings/drawing2.xml><?xml version="1.0" encoding="utf-8"?>
<c:userShapes xmlns:c="http://schemas.openxmlformats.org/drawingml/2006/chart">
  <cdr:relSizeAnchor xmlns:cdr="http://schemas.openxmlformats.org/drawingml/2006/chartDrawing">
    <cdr:from>
      <cdr:x>0.18299</cdr:x>
      <cdr:y>0.89948</cdr:y>
    </cdr:from>
    <cdr:to>
      <cdr:x>0.96908</cdr:x>
      <cdr:y>0.97487</cdr:y>
    </cdr:to>
    <cdr:sp macro="" textlink="">
      <cdr:nvSpPr>
        <cdr:cNvPr id="2" name="TextBox 6">
          <a:extLst xmlns:a="http://schemas.openxmlformats.org/drawingml/2006/main">
            <a:ext uri="{FF2B5EF4-FFF2-40B4-BE49-F238E27FC236}">
              <a16:creationId xmlns:a16="http://schemas.microsoft.com/office/drawing/2014/main" id="{F37A0F00-8243-457C-ABC9-6F63D5BB8A06}"/>
            </a:ext>
          </a:extLst>
        </cdr:cNvPr>
        <cdr:cNvSpPr txBox="1"/>
      </cdr:nvSpPr>
      <cdr:spPr>
        <a:xfrm xmlns:a="http://schemas.openxmlformats.org/drawingml/2006/main">
          <a:off x="547792" y="3304883"/>
          <a:ext cx="2353219"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err="1"/>
            <a:t>GeoMean</a:t>
          </a:r>
          <a:r>
            <a:rPr lang="en-US" sz="1200" dirty="0"/>
            <a:t> of Query Run Time</a:t>
          </a:r>
        </a:p>
      </cdr:txBody>
    </cdr:sp>
  </cdr:relSizeAnchor>
</c:userShapes>
</file>

<file path=ppt/drawings/drawing3.xml><?xml version="1.0" encoding="utf-8"?>
<c:userShapes xmlns:c="http://schemas.openxmlformats.org/drawingml/2006/chart">
  <cdr:relSizeAnchor xmlns:cdr="http://schemas.openxmlformats.org/drawingml/2006/chartDrawing">
    <cdr:from>
      <cdr:x>0.25923</cdr:x>
      <cdr:y>0.89948</cdr:y>
    </cdr:from>
    <cdr:to>
      <cdr:x>0.96908</cdr:x>
      <cdr:y>0.97487</cdr:y>
    </cdr:to>
    <cdr:sp macro="" textlink="">
      <cdr:nvSpPr>
        <cdr:cNvPr id="2" name="TextBox 6">
          <a:extLst xmlns:a="http://schemas.openxmlformats.org/drawingml/2006/main">
            <a:ext uri="{FF2B5EF4-FFF2-40B4-BE49-F238E27FC236}">
              <a16:creationId xmlns:a16="http://schemas.microsoft.com/office/drawing/2014/main" id="{F37A0F00-8243-457C-ABC9-6F63D5BB8A06}"/>
            </a:ext>
          </a:extLst>
        </cdr:cNvPr>
        <cdr:cNvSpPr txBox="1"/>
      </cdr:nvSpPr>
      <cdr:spPr>
        <a:xfrm xmlns:a="http://schemas.openxmlformats.org/drawingml/2006/main">
          <a:off x="776020" y="3304882"/>
          <a:ext cx="212499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t>Annual Cost</a:t>
          </a:r>
        </a:p>
      </cdr:txBody>
    </cdr:sp>
  </cdr:relSizeAnchor>
</c:userShapes>
</file>

<file path=ppt/drawings/drawing4.xml><?xml version="1.0" encoding="utf-8"?>
<c:userShapes xmlns:c="http://schemas.openxmlformats.org/drawingml/2006/chart">
  <cdr:relSizeAnchor xmlns:cdr="http://schemas.openxmlformats.org/drawingml/2006/chartDrawing">
    <cdr:from>
      <cdr:x>0.1047</cdr:x>
      <cdr:y>0.8976</cdr:y>
    </cdr:from>
    <cdr:to>
      <cdr:x>1</cdr:x>
      <cdr:y>0.97299</cdr:y>
    </cdr:to>
    <cdr:sp macro="" textlink="">
      <cdr:nvSpPr>
        <cdr:cNvPr id="2" name="TextBox 6">
          <a:extLst xmlns:a="http://schemas.openxmlformats.org/drawingml/2006/main">
            <a:ext uri="{FF2B5EF4-FFF2-40B4-BE49-F238E27FC236}">
              <a16:creationId xmlns:a16="http://schemas.microsoft.com/office/drawing/2014/main" id="{F37A0F00-8243-457C-ABC9-6F63D5BB8A06}"/>
            </a:ext>
          </a:extLst>
        </cdr:cNvPr>
        <cdr:cNvSpPr txBox="1"/>
      </cdr:nvSpPr>
      <cdr:spPr>
        <a:xfrm xmlns:a="http://schemas.openxmlformats.org/drawingml/2006/main">
          <a:off x="485366" y="3297974"/>
          <a:ext cx="4150371"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t> Geo Mean of 19 derived TPC-H Queries*</a:t>
          </a:r>
        </a:p>
      </cdr:txBody>
    </cdr:sp>
  </cdr:relSizeAnchor>
</c:userShapes>
</file>

<file path=ppt/drawings/drawing5.xml><?xml version="1.0" encoding="utf-8"?>
<c:userShapes xmlns:c="http://schemas.openxmlformats.org/drawingml/2006/chart">
  <cdr:relSizeAnchor xmlns:cdr="http://schemas.openxmlformats.org/drawingml/2006/chartDrawing">
    <cdr:from>
      <cdr:x>0.10437</cdr:x>
      <cdr:y>0.8976</cdr:y>
    </cdr:from>
    <cdr:to>
      <cdr:x>1</cdr:x>
      <cdr:y>0.97299</cdr:y>
    </cdr:to>
    <cdr:sp macro="" textlink="">
      <cdr:nvSpPr>
        <cdr:cNvPr id="2" name="TextBox 6">
          <a:extLst xmlns:a="http://schemas.openxmlformats.org/drawingml/2006/main">
            <a:ext uri="{FF2B5EF4-FFF2-40B4-BE49-F238E27FC236}">
              <a16:creationId xmlns:a16="http://schemas.microsoft.com/office/drawing/2014/main" id="{F37A0F00-8243-457C-ABC9-6F63D5BB8A06}"/>
            </a:ext>
          </a:extLst>
        </cdr:cNvPr>
        <cdr:cNvSpPr txBox="1"/>
      </cdr:nvSpPr>
      <cdr:spPr>
        <a:xfrm xmlns:a="http://schemas.openxmlformats.org/drawingml/2006/main">
          <a:off x="483844" y="3297974"/>
          <a:ext cx="4151894"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t> Geo Mean of 19 derived TPCH Queries*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6/17/21</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6/17/21</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ct val="0"/>
              </a:spcAft>
              <a:buClrTx/>
              <a:buSzTx/>
              <a:buFont typeface="System Font Regular"/>
              <a:buNone/>
            </a:pPr>
            <a:r>
              <a:rPr lang="en-US"/>
              <a:t>Edit Master text styles</a:t>
            </a:r>
          </a:p>
          <a:p>
            <a:pPr marL="449199" marR="0" lvl="1" indent="-224599" fontAlgn="auto">
              <a:lnSpc>
                <a:spcPct val="95000"/>
              </a:lnSpc>
              <a:spcBef>
                <a:spcPts val="736"/>
              </a:spcBef>
              <a:spcAft>
                <a:spcPct val="0"/>
              </a:spcAft>
              <a:buClrTx/>
              <a:buSzTx/>
              <a:buFont typeface="Arial" panose="020B0604020202020204" pitchFamily="34" charset="0"/>
              <a:buChar char="•"/>
            </a:pPr>
            <a:r>
              <a:rPr lang="en-US"/>
              <a:t>Second level</a:t>
            </a:r>
          </a:p>
          <a:p>
            <a:pPr marL="898397" marR="0" lvl="2" indent="-224599" fontAlgn="auto">
              <a:lnSpc>
                <a:spcPct val="95000"/>
              </a:lnSpc>
              <a:spcBef>
                <a:spcPts val="491"/>
              </a:spcBef>
              <a:spcAft>
                <a:spcPct val="0"/>
              </a:spcAft>
              <a:buClrTx/>
              <a:buSzPct val="120000"/>
              <a:buFont typeface="System Font Regular"/>
              <a:buChar char="-"/>
            </a:pPr>
            <a:r>
              <a:rPr lang="en-US"/>
              <a:t>Third level</a:t>
            </a:r>
          </a:p>
          <a:p>
            <a:pPr marL="1347596" marR="0" lvl="3" indent="-224599" fontAlgn="auto">
              <a:lnSpc>
                <a:spcPct val="95000"/>
              </a:lnSpc>
              <a:spcBef>
                <a:spcPts val="491"/>
              </a:spcBef>
              <a:spcAft>
                <a:spcPct val="0"/>
              </a:spcAft>
              <a:buClrTx/>
              <a:buSzTx/>
              <a:buFont typeface="System Font Regular"/>
              <a:buChar char="◦"/>
            </a:pPr>
            <a:r>
              <a:rPr lang="en-US"/>
              <a:t>Fourth level</a:t>
            </a:r>
          </a:p>
          <a:p>
            <a:pPr marL="1796796" marR="0" lvl="4" indent="-224599" fontAlgn="auto">
              <a:lnSpc>
                <a:spcPct val="95000"/>
              </a:lnSpc>
              <a:spcBef>
                <a:spcPts val="491"/>
              </a:spcBef>
              <a:spcAft>
                <a:spcPct val="0"/>
              </a:spcAft>
              <a:buClrTx/>
              <a:buSzTx/>
              <a:buFont typeface="System Font Regular"/>
              <a:buChar char="•"/>
            </a:pPr>
            <a:r>
              <a:rPr lang="en-US"/>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p>
        </p:txBody>
      </p:sp>
      <p:sp>
        <p:nvSpPr>
          <p:cNvPr id="4" name="Slide Number Placeholder 3"/>
          <p:cNvSpPr>
            <a:spLocks noGrp="1"/>
          </p:cNvSpPr>
          <p:nvPr>
            <p:ph type="sldNum" sz="quarter" idx="10"/>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1503321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This is the comparison with relatively recent and recommended RA3 shape. Redshift cost would be even higher if user paying on-demand pricing or is not paying all upfront</a:t>
            </a:r>
          </a:p>
          <a:p>
            <a:pPr marL="0" indent="0">
              <a:buFontTx/>
              <a:buNone/>
            </a:pPr>
            <a:endParaRPr lang="en-US" dirty="0"/>
          </a:p>
          <a:p>
            <a:r>
              <a:rPr lang="en-US" dirty="0"/>
              <a:t>https://</a:t>
            </a:r>
            <a:r>
              <a:rPr lang="en-US" dirty="0" err="1"/>
              <a:t>docs.aws.amazon.com</a:t>
            </a:r>
            <a:r>
              <a:rPr lang="en-US" dirty="0"/>
              <a:t>/redshift/latest/dg/</a:t>
            </a:r>
            <a:r>
              <a:rPr lang="en-US" dirty="0" err="1"/>
              <a:t>t_Loading_data.html</a:t>
            </a:r>
            <a:endParaRPr lang="en-US" dirty="0"/>
          </a:p>
          <a:p>
            <a:r>
              <a:rPr lang="en-US" dirty="0"/>
              <a:t>https://</a:t>
            </a:r>
            <a:r>
              <a:rPr lang="en-US" dirty="0" err="1"/>
              <a:t>aws.amazon.com</a:t>
            </a:r>
            <a:r>
              <a:rPr lang="en-US" dirty="0"/>
              <a:t>/redshift/getting-started/</a:t>
            </a:r>
          </a:p>
          <a:p>
            <a:r>
              <a:rPr lang="en-US" dirty="0"/>
              <a:t>https://</a:t>
            </a:r>
            <a:r>
              <a:rPr lang="en-US" dirty="0" err="1"/>
              <a:t>docs.aws.amazon.com</a:t>
            </a:r>
            <a:r>
              <a:rPr lang="en-US" dirty="0"/>
              <a:t>/AWSEC2/latest/</a:t>
            </a:r>
            <a:r>
              <a:rPr lang="en-US" dirty="0" err="1"/>
              <a:t>UserGuide</a:t>
            </a:r>
            <a:r>
              <a:rPr lang="en-US" dirty="0"/>
              <a:t>/get-set-up-for-amazon-ec2.html</a:t>
            </a:r>
          </a:p>
          <a:p>
            <a:r>
              <a:rPr lang="en-US" dirty="0"/>
              <a:t>https://</a:t>
            </a:r>
            <a:r>
              <a:rPr lang="en-US" dirty="0" err="1"/>
              <a:t>aws.amazon.com</a:t>
            </a:r>
            <a:r>
              <a:rPr lang="en-US" dirty="0"/>
              <a:t>/redshift/pricing/</a:t>
            </a:r>
          </a:p>
          <a:p>
            <a:r>
              <a:rPr lang="en-US" dirty="0"/>
              <a:t>https://</a:t>
            </a:r>
            <a:r>
              <a:rPr lang="en-US" dirty="0" err="1"/>
              <a:t>www.dbbest.com</a:t>
            </a:r>
            <a:r>
              <a:rPr lang="en-US" dirty="0"/>
              <a:t>/blog/amazon-redshift-performance-tuning-tips/</a:t>
            </a:r>
          </a:p>
          <a:p>
            <a:endParaRPr lang="en-US" dirty="0"/>
          </a:p>
          <a:p>
            <a:r>
              <a:rPr lang="en-US" dirty="0"/>
              <a:t>Note:</a:t>
            </a:r>
            <a:r>
              <a:rPr lang="en-US" baseline="0" dirty="0"/>
              <a:t> The complete TPCH benchmark (using the </a:t>
            </a:r>
            <a:r>
              <a:rPr lang="en-US" baseline="0" dirty="0" err="1"/>
              <a:t>TPCguidelines</a:t>
            </a:r>
            <a:r>
              <a:rPr lang="en-US" baseline="0" dirty="0"/>
              <a:t> specified) was not run on either MAS or Redshift. Only the specific queries were compared in isolation. </a:t>
            </a:r>
          </a:p>
          <a:p>
            <a:r>
              <a:rPr lang="en-US" baseline="0" dirty="0" err="1"/>
              <a:t>Dbgen</a:t>
            </a:r>
            <a:r>
              <a:rPr lang="en-US" baseline="0" dirty="0"/>
              <a:t> was used to generate the dataset in both cases.</a:t>
            </a:r>
          </a:p>
          <a:p>
            <a:r>
              <a:rPr lang="en-US" baseline="0" dirty="0"/>
              <a:t>For both redshift and MAS, data was distributed across the nodes using a distribution key.</a:t>
            </a:r>
          </a:p>
          <a:p>
            <a:r>
              <a:rPr lang="en-US" baseline="0" dirty="0"/>
              <a:t>For MAS, hints were specified for certain queries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350340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EDC5964-3162-43B5-B1EC-63C8D166D7D3}" type="slidenum">
              <a:rPr lang="en-US" smtClean="0"/>
              <a:t>4</a:t>
            </a:fld>
            <a:endParaRPr lang="en-US"/>
          </a:p>
        </p:txBody>
      </p:sp>
    </p:spTree>
    <p:extLst>
      <p:ext uri="{BB962C8B-B14F-4D97-AF65-F5344CB8AC3E}">
        <p14:creationId xmlns:p14="http://schemas.microsoft.com/office/powerpoint/2010/main" val="3002535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이것은 </a:t>
            </a:r>
            <a:r>
              <a:rPr lang="en-US" dirty="0"/>
              <a:t>MySQL Database Service</a:t>
            </a:r>
            <a:r>
              <a:rPr lang="ko-KR" altLang="en-US" dirty="0"/>
              <a:t>의 단가를 비슷한 스펙으로 비교한것을 보여주는 것인데요</a:t>
            </a:r>
            <a:r>
              <a:rPr lang="en-US" altLang="ko-KR" dirty="0"/>
              <a:t>.</a:t>
            </a:r>
          </a:p>
          <a:p>
            <a:endParaRPr lang="en-US" dirty="0"/>
          </a:p>
          <a:p>
            <a:r>
              <a:rPr lang="en-US" dirty="0"/>
              <a:t>1core</a:t>
            </a:r>
            <a:r>
              <a:rPr lang="ko-KR" altLang="en-US" dirty="0"/>
              <a:t>당 </a:t>
            </a:r>
            <a:r>
              <a:rPr lang="en-US" altLang="ko-KR" dirty="0"/>
              <a:t>8G</a:t>
            </a:r>
            <a:r>
              <a:rPr lang="ko-KR" altLang="en-US" dirty="0"/>
              <a:t>의 표준 메모리 뿐만아니라  </a:t>
            </a:r>
            <a:r>
              <a:rPr lang="en-US" altLang="ko-KR" dirty="0"/>
              <a:t>High</a:t>
            </a:r>
            <a:r>
              <a:rPr lang="ko-KR" altLang="en-US" dirty="0"/>
              <a:t> </a:t>
            </a:r>
            <a:r>
              <a:rPr lang="en-US" altLang="ko-KR" dirty="0"/>
              <a:t>memory</a:t>
            </a:r>
            <a:r>
              <a:rPr lang="ko-KR" altLang="en-US" dirty="0"/>
              <a:t>로 비교했을 때도 </a:t>
            </a:r>
            <a:r>
              <a:rPr lang="en-US" altLang="ko-KR" dirty="0"/>
              <a:t>200% </a:t>
            </a:r>
            <a:r>
              <a:rPr lang="ko-KR" altLang="en-US" dirty="0"/>
              <a:t>이상 저렴하구요</a:t>
            </a:r>
            <a:endParaRPr lang="en-US" altLang="ko-KR" dirty="0"/>
          </a:p>
          <a:p>
            <a:r>
              <a:rPr lang="ko-KR" altLang="en-US" dirty="0"/>
              <a:t>스토리지도 </a:t>
            </a:r>
            <a:r>
              <a:rPr lang="en-US" altLang="ko-KR" dirty="0"/>
              <a:t>100%</a:t>
            </a:r>
            <a:r>
              <a:rPr lang="ko-KR" altLang="en-US" dirty="0"/>
              <a:t>넘게 </a:t>
            </a:r>
            <a:r>
              <a:rPr lang="en-US" altLang="ko-KR" dirty="0"/>
              <a:t>200%</a:t>
            </a:r>
            <a:r>
              <a:rPr lang="ko-KR" altLang="en-US" dirty="0"/>
              <a:t>가까이 차이가 나고 </a:t>
            </a:r>
            <a:r>
              <a:rPr lang="en-US" altLang="ko-KR" dirty="0"/>
              <a:t>Google Cloud</a:t>
            </a:r>
            <a:r>
              <a:rPr lang="ko-KR" altLang="en-US" dirty="0"/>
              <a:t>같은 경우는 심지어 </a:t>
            </a:r>
            <a:r>
              <a:rPr lang="en-US" altLang="ko-KR" dirty="0"/>
              <a:t>325% </a:t>
            </a:r>
            <a:r>
              <a:rPr lang="ko-KR" altLang="en-US" dirty="0"/>
              <a:t>차이가 납니다</a:t>
            </a:r>
            <a:r>
              <a:rPr lang="en-US" altLang="ko-KR" dirty="0"/>
              <a:t>.</a:t>
            </a:r>
            <a:endParaRPr lang="en-US" dirty="0"/>
          </a:p>
        </p:txBody>
      </p:sp>
      <p:sp>
        <p:nvSpPr>
          <p:cNvPr id="4" name="Slide Number Placeholder 3"/>
          <p:cNvSpPr>
            <a:spLocks noGrp="1"/>
          </p:cNvSpPr>
          <p:nvPr>
            <p:ph type="sldNum" sz="quarter" idx="5"/>
          </p:nvPr>
        </p:nvSpPr>
        <p:spPr/>
        <p:txBody>
          <a:bodyPr/>
          <a:lstStyle/>
          <a:p>
            <a:fld id="{1B0874DF-BEF2-2848-AF7B-423E0B4721CA}" type="slidenum">
              <a:rPr lang="en-US" smtClean="0"/>
              <a:t>5</a:t>
            </a:fld>
            <a:endParaRPr lang="en-US"/>
          </a:p>
        </p:txBody>
      </p:sp>
    </p:spTree>
    <p:extLst>
      <p:ext uri="{BB962C8B-B14F-4D97-AF65-F5344CB8AC3E}">
        <p14:creationId xmlns:p14="http://schemas.microsoft.com/office/powerpoint/2010/main" val="354394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6</a:t>
            </a:fld>
            <a:endParaRPr lang="en-US"/>
          </a:p>
        </p:txBody>
      </p:sp>
    </p:spTree>
    <p:extLst>
      <p:ext uri="{BB962C8B-B14F-4D97-AF65-F5344CB8AC3E}">
        <p14:creationId xmlns:p14="http://schemas.microsoft.com/office/powerpoint/2010/main" val="74213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7</a:t>
            </a:fld>
            <a:endParaRPr lang="en-US"/>
          </a:p>
        </p:txBody>
      </p:sp>
    </p:spTree>
    <p:extLst>
      <p:ext uri="{BB962C8B-B14F-4D97-AF65-F5344CB8AC3E}">
        <p14:creationId xmlns:p14="http://schemas.microsoft.com/office/powerpoint/2010/main" val="70038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MySQL optimizer has been enhanced to support analytics. The parser is unaltered. Hence the existing MySQL syntax works as is. The acceleration (query pushdown) is transparent to the application. </a:t>
            </a:r>
          </a:p>
        </p:txBody>
      </p:sp>
      <p:sp>
        <p:nvSpPr>
          <p:cNvPr id="4" name="Slide Number Placeholder 3"/>
          <p:cNvSpPr>
            <a:spLocks noGrp="1"/>
          </p:cNvSpPr>
          <p:nvPr>
            <p:ph type="sldNum" sz="quarter" idx="5"/>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165572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Change arrows to be bi-directional – fix box and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logos of products including OAC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on to MDS server,100% compatible with standard MySQL syntax – all existing tools and applications work</a:t>
            </a:r>
          </a:p>
          <a:p>
            <a:pPr marL="285750" indent="-285750">
              <a:buFont typeface="Arial" panose="020B0604020202020204" pitchFamily="34" charset="0"/>
              <a:buChar char="•"/>
            </a:pPr>
            <a:r>
              <a:rPr lang="en-US" dirty="0"/>
              <a:t>Native MySQL</a:t>
            </a:r>
          </a:p>
          <a:p>
            <a:pPr marL="285750" indent="-285750">
              <a:buFont typeface="Arial" panose="020B0604020202020204" pitchFamily="34" charset="0"/>
              <a:buChar char="•"/>
            </a:pPr>
            <a:r>
              <a:rPr lang="en-US" dirty="0"/>
              <a:t>100x Faster Performance</a:t>
            </a:r>
          </a:p>
          <a:p>
            <a:pPr marL="285750" indent="-285750">
              <a:buFont typeface="Arial" panose="020B0604020202020204" pitchFamily="34" charset="0"/>
              <a:buChar char="•"/>
            </a:pPr>
            <a:r>
              <a:rPr lang="en-US" dirty="0"/>
              <a:t>Real-time Analytics</a:t>
            </a:r>
          </a:p>
          <a:p>
            <a:pPr marL="285750" indent="-285750">
              <a:buFont typeface="Arial" panose="020B0604020202020204" pitchFamily="34" charset="0"/>
              <a:buChar char="•"/>
            </a:pPr>
            <a:r>
              <a:rPr lang="en-US" dirty="0"/>
              <a:t>Eliminates ETL </a:t>
            </a:r>
          </a:p>
          <a:p>
            <a:pPr marL="285750" indent="-285750">
              <a:buFont typeface="Arial" panose="020B0604020202020204" pitchFamily="34" charset="0"/>
              <a:buChar char="•"/>
            </a:pPr>
            <a:r>
              <a:rPr lang="en-US" dirty="0"/>
              <a:t>Unified Solution for OLTP &amp; OLAP in MySQL</a:t>
            </a:r>
          </a:p>
          <a:p>
            <a:pPr marL="285750" indent="-285750">
              <a:buFont typeface="Arial" panose="020B0604020202020204" pitchFamily="34" charset="0"/>
              <a:buChar char="•"/>
            </a:pPr>
            <a:r>
              <a:rPr lang="en-US" strike="sngStrike" dirty="0"/>
              <a:t>GA 3 December 1</a:t>
            </a:r>
            <a:r>
              <a:rPr lang="en-US" strike="sngStrike" baseline="30000" dirty="0"/>
              <a:t>st</a:t>
            </a:r>
            <a:r>
              <a:rPr lang="en-US" strike="sngStrike" dirty="0"/>
              <a:t>, 2020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874DF-BEF2-2848-AF7B-423E0B4721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00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3.5x cheaper</a:t>
            </a:r>
          </a:p>
          <a:p>
            <a:pPr marL="0" indent="0">
              <a:buFontTx/>
              <a:buNone/>
            </a:pPr>
            <a:r>
              <a:rPr lang="en-US" dirty="0"/>
              <a:t>29% of the cost</a:t>
            </a:r>
          </a:p>
          <a:p>
            <a:r>
              <a:rPr lang="en-US" dirty="0"/>
              <a:t>Data Prep time: shows the amount of time it takes to prep the data after data has been loaded in the respective databases.</a:t>
            </a:r>
          </a:p>
          <a:p>
            <a:r>
              <a:rPr lang="en-US" dirty="0"/>
              <a:t>In the case of Aurora, users need to create indexes</a:t>
            </a:r>
            <a:r>
              <a:rPr lang="en-US" baseline="0" dirty="0"/>
              <a:t> </a:t>
            </a:r>
            <a:r>
              <a:rPr lang="en-US" dirty="0"/>
              <a:t> and in the case of MySQL analytics there is no need to index the data – the data just needs to be loaded from MySQL into memory which is much faster. With Aurora, if customers create the indexes along with loading data, the time taken cuts down by half but that assumes customers know ahead of time which queries they need to run and think of indexes they would need before loading data.</a:t>
            </a:r>
          </a:p>
          <a:p>
            <a:endParaRPr lang="en-US" dirty="0"/>
          </a:p>
          <a:p>
            <a:r>
              <a:rPr lang="en-US" dirty="0"/>
              <a:t>Queries: this compares the time it takes to run the TPCH queries on an average for both the databases. Each query of Aurora has been individually optimized with hints to ensure that the best plan/parallel scan is picked up when appropriate. 7 of the 21 TPCH queries did not complete in 10 to 12 hours, we have picked between</a:t>
            </a:r>
            <a:r>
              <a:rPr lang="en-US" baseline="0" dirty="0"/>
              <a:t> 10-12</a:t>
            </a:r>
            <a:r>
              <a:rPr lang="en-US" dirty="0"/>
              <a:t> hours as the running time – so this represents the best case scenario for Aurora. One</a:t>
            </a:r>
            <a:r>
              <a:rPr lang="en-US" baseline="0" dirty="0"/>
              <a:t> of the </a:t>
            </a:r>
            <a:r>
              <a:rPr lang="en-US" dirty="0"/>
              <a:t>queries ran out of memory and has been excluded from results</a:t>
            </a:r>
          </a:p>
          <a:p>
            <a:endParaRPr lang="en-US" dirty="0"/>
          </a:p>
          <a:p>
            <a:r>
              <a:rPr lang="en-US" dirty="0"/>
              <a:t>Cost: This is the cost of one server of Aurora (their largest shape) and 11 servers for MySQL (10 for analytics + 1 for MDS). Even then MySQL is 3.5x cheaper. The reason MySQL analytics cheaper is because – (</a:t>
            </a:r>
            <a:r>
              <a:rPr lang="en-US" dirty="0" err="1"/>
              <a:t>i</a:t>
            </a:r>
            <a:r>
              <a:rPr lang="en-US" dirty="0"/>
              <a:t>) RAPID encodes data such that not only it is very efficient for query processing but also gives a high compression factor (ii) OCI offer shapes which have a high DRAM to core ratio (compared to AWS) and (iii) MySQL analytics has been optimized for (AMD) shapes which provide the best price per TB of DRAM. </a:t>
            </a:r>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252230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Redshift cost is the annual price when paid all upfront. MySQL cost is PAYG. Even then, MySQL is 1/3 the cost. Furthermore, the cost for MySQL covers the cost of running both OLTP and analytics. </a:t>
            </a:r>
            <a:r>
              <a:rPr lang="en-US" sz="1200" b="0" i="0" kern="1200" dirty="0">
                <a:solidFill>
                  <a:schemeClr val="tx1"/>
                </a:solidFill>
                <a:effectLst/>
                <a:latin typeface="+mn-lt"/>
                <a:ea typeface="+mn-ea"/>
                <a:cs typeface="Oracle Sans" panose="020B0503020204020204" pitchFamily="34" charset="0"/>
              </a:rPr>
              <a:t>And, if we were to use larger number of servers with MySQL analytics, we could be 5x faster and still 40% less expensive than Redshift.</a:t>
            </a:r>
            <a:endParaRPr lang="en-US" dirty="0"/>
          </a:p>
          <a:p>
            <a:endParaRPr lang="en-US" dirty="0"/>
          </a:p>
          <a:p>
            <a:r>
              <a:rPr lang="en-US" dirty="0"/>
              <a:t>https://docs.aws.amazon.com/redshift/latest/dg/t_Loading_data.html</a:t>
            </a:r>
          </a:p>
          <a:p>
            <a:r>
              <a:rPr lang="en-US" dirty="0"/>
              <a:t>https://</a:t>
            </a:r>
            <a:r>
              <a:rPr lang="en-US" dirty="0" err="1"/>
              <a:t>aws.amazon.com</a:t>
            </a:r>
            <a:r>
              <a:rPr lang="en-US" dirty="0"/>
              <a:t>/redshift/getting-started/</a:t>
            </a:r>
          </a:p>
          <a:p>
            <a:r>
              <a:rPr lang="en-US" dirty="0"/>
              <a:t>https://</a:t>
            </a:r>
            <a:r>
              <a:rPr lang="en-US" dirty="0" err="1"/>
              <a:t>docs.aws.amazon.com</a:t>
            </a:r>
            <a:r>
              <a:rPr lang="en-US" dirty="0"/>
              <a:t>/AWSEC2/latest/</a:t>
            </a:r>
            <a:r>
              <a:rPr lang="en-US" dirty="0" err="1"/>
              <a:t>UserGuide</a:t>
            </a:r>
            <a:r>
              <a:rPr lang="en-US" dirty="0"/>
              <a:t>/get-set-up-for-amazon-ec2.html</a:t>
            </a:r>
          </a:p>
          <a:p>
            <a:r>
              <a:rPr lang="en-US" dirty="0"/>
              <a:t>https://</a:t>
            </a:r>
            <a:r>
              <a:rPr lang="en-US" dirty="0" err="1"/>
              <a:t>aws.amazon.com</a:t>
            </a:r>
            <a:r>
              <a:rPr lang="en-US" dirty="0"/>
              <a:t>/redshift/pricing/</a:t>
            </a:r>
          </a:p>
          <a:p>
            <a:r>
              <a:rPr lang="en-US" dirty="0"/>
              <a:t>https://</a:t>
            </a:r>
            <a:r>
              <a:rPr lang="en-US" dirty="0" err="1"/>
              <a:t>www.dbbest.com</a:t>
            </a:r>
            <a:r>
              <a:rPr lang="en-US" dirty="0"/>
              <a:t>/blog/amazon-redshift-performance-tuning-tips/</a:t>
            </a:r>
          </a:p>
          <a:p>
            <a:endParaRPr lang="en-US" dirty="0"/>
          </a:p>
          <a:p>
            <a:r>
              <a:rPr lang="en-US" dirty="0"/>
              <a:t>Note:</a:t>
            </a:r>
            <a:r>
              <a:rPr lang="en-US" baseline="0" dirty="0"/>
              <a:t> The complete TPCH benchmark (using the </a:t>
            </a:r>
            <a:r>
              <a:rPr lang="en-US" baseline="0" dirty="0" err="1"/>
              <a:t>TPCguidelines</a:t>
            </a:r>
            <a:r>
              <a:rPr lang="en-US" baseline="0" dirty="0"/>
              <a:t> specified) was not run on either MAS or Redshift. Only the specific queries were compared in isolation. </a:t>
            </a:r>
          </a:p>
          <a:p>
            <a:r>
              <a:rPr lang="en-US" baseline="0" dirty="0" err="1"/>
              <a:t>Dbgen</a:t>
            </a:r>
            <a:r>
              <a:rPr lang="en-US" baseline="0" dirty="0"/>
              <a:t> was used to generate the dataset in both cases.</a:t>
            </a:r>
          </a:p>
          <a:p>
            <a:r>
              <a:rPr lang="en-US" baseline="0" dirty="0"/>
              <a:t>For both redshift and MAS, data was distributed across the nodes using a distribution key.</a:t>
            </a:r>
          </a:p>
          <a:p>
            <a:r>
              <a:rPr lang="en-US" baseline="0" dirty="0"/>
              <a:t>For MAS, hints were specified for certain queries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390085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hyperlink" Target="mailto:quietperiod_ww_grp@oracle.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16.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1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6.jpeg"/><Relationship Id="rId4" Type="http://schemas.openxmlformats.org/officeDocument/2006/relationships/image" Target="../media/image5.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6.jpeg"/><Relationship Id="rId4" Type="http://schemas.openxmlformats.org/officeDocument/2006/relationships/image" Target="../media/image16.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16.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16.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4.jpeg"/><Relationship Id="rId4" Type="http://schemas.openxmlformats.org/officeDocument/2006/relationships/image" Target="../media/image5.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4.jpeg"/><Relationship Id="rId4" Type="http://schemas.openxmlformats.org/officeDocument/2006/relationships/image" Target="../media/image1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16.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5.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16.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All rights reserved.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681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9" name="Footer">
            <a:extLst>
              <a:ext uri="{FF2B5EF4-FFF2-40B4-BE49-F238E27FC236}">
                <a16:creationId xmlns:a16="http://schemas.microsoft.com/office/drawing/2014/main" id="{B1A27480-678F-D142-A6E1-1157D5B28DC4}"/>
              </a:ext>
            </a:extLst>
          </p:cNvPr>
          <p:cNvSpPr>
            <a:spLocks noGrp="1"/>
          </p:cNvSpPr>
          <p:nvPr>
            <p:ph type="ftr" sz="quarter" idx="3"/>
          </p:nvPr>
        </p:nvSpPr>
        <p:spPr>
          <a:xfrm>
            <a:off x="1127758" y="6423978"/>
            <a:ext cx="9000000"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t>
            </a:r>
            <a:endParaRPr lang="en-US" dirty="0"/>
          </a:p>
        </p:txBody>
      </p:sp>
      <p:sp>
        <p:nvSpPr>
          <p:cNvPr id="11" name="Slide Number">
            <a:extLst>
              <a:ext uri="{FF2B5EF4-FFF2-40B4-BE49-F238E27FC236}">
                <a16:creationId xmlns:a16="http://schemas.microsoft.com/office/drawing/2014/main" id="{D44FB2B1-5AC5-054D-92F2-95107476587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5021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312D2A"/>
              </a:solidFill>
            </a:endParaRPr>
          </a:p>
        </p:txBody>
      </p:sp>
    </p:spTree>
    <p:extLst>
      <p:ext uri="{BB962C8B-B14F-4D97-AF65-F5344CB8AC3E}">
        <p14:creationId xmlns:p14="http://schemas.microsoft.com/office/powerpoint/2010/main" val="104253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7404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47535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FCFBFA"/>
              </a:solidFill>
            </a:endParaRPr>
          </a:p>
        </p:txBody>
      </p:sp>
    </p:spTree>
    <p:extLst>
      <p:ext uri="{BB962C8B-B14F-4D97-AF65-F5344CB8AC3E}">
        <p14:creationId xmlns:p14="http://schemas.microsoft.com/office/powerpoint/2010/main" val="383489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6662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0580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t>[Date]</a:t>
            </a:r>
            <a:endParaRPr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4667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34446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All rights reserved.</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584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24720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t>[Date]</a:t>
            </a:r>
            <a:endParaRPr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4087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t>[Date]</a:t>
            </a:r>
            <a:endParaRPr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8047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4180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8015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20498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0317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t>[Date]</a:t>
            </a:r>
            <a:endParaRPr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6247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t>[Date]</a:t>
            </a:r>
            <a:endParaRPr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7948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Column Divider" descr="Column Divider">
            <a:extLst>
              <a:ext uri="{FF2B5EF4-FFF2-40B4-BE49-F238E27FC236}">
                <a16:creationId xmlns:a16="http://schemas.microsoft.com/office/drawing/2014/main" id="{B228B4F2-5D6F-42F4-B132-F908BB527268}"/>
              </a:ext>
            </a:extLst>
          </p:cNvPr>
          <p:cNvCxnSpPr/>
          <p:nvPr userDrawn="1"/>
        </p:nvCxnSpPr>
        <p:spPr>
          <a:xfrm flipH="1">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Column Divider 2" descr="Column Divider">
            <a:extLst>
              <a:ext uri="{FF2B5EF4-FFF2-40B4-BE49-F238E27FC236}">
                <a16:creationId xmlns:a16="http://schemas.microsoft.com/office/drawing/2014/main" id="{43000B2C-7C76-4F07-AF50-5F3019C384BC}"/>
              </a:ext>
            </a:extLst>
          </p:cNvPr>
          <p:cNvCxnSpPr/>
          <p:nvPr userDrawn="1"/>
        </p:nvCxnSpPr>
        <p:spPr>
          <a:xfrm flipH="1">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Column Divider 3" descr="Column Divider">
            <a:extLst>
              <a:ext uri="{FF2B5EF4-FFF2-40B4-BE49-F238E27FC236}">
                <a16:creationId xmlns:a16="http://schemas.microsoft.com/office/drawing/2014/main" id="{0379F816-270D-4D0F-8838-510AA3E97C28}"/>
              </a:ext>
            </a:extLst>
          </p:cNvPr>
          <p:cNvCxnSpPr/>
          <p:nvPr userDrawn="1"/>
        </p:nvCxnSpPr>
        <p:spPr>
          <a:xfrm flipH="1">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All rights reserved.</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13053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26672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9638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95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077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9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752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46917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t>[Date]</a:t>
            </a:r>
            <a:endParaRPr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6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t>[Date]</a:t>
            </a:r>
            <a:endParaRPr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292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a:lvl1pPr>
            <a:lvl2pPr marL="548640">
              <a:defRPr lang="en-US"/>
            </a:lvl2pPr>
            <a:lvl3pPr marL="731520">
              <a:defRPr lang="en-US"/>
            </a:lvl3pPr>
            <a:lvl4pPr marL="914400">
              <a:defRPr lang="en-US"/>
            </a:lvl4pPr>
            <a:lvl5pPr marL="109728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All rights reserved.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8967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8732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364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0036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445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9444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66955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90278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72462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24679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All rights reserved.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395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56187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04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724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312D2A"/>
                </a:solidFill>
                <a:latin typeface="Oracle Sans Tab"/>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dirty="0">
                <a:solidFill>
                  <a:srgbClr val="312D2A"/>
                </a:solidFill>
              </a:rPr>
              <a:t>As of August 2020, for most presentations, a safe harbor statement is no longer required, and you will not need to use this slide.  </a:t>
            </a:r>
            <a:br>
              <a:rPr lang="en-US" dirty="0">
                <a:solidFill>
                  <a:srgbClr val="312D2A"/>
                </a:solidFill>
              </a:rPr>
            </a:br>
            <a:endParaRPr lang="en-US" dirty="0">
              <a:solidFill>
                <a:srgbClr val="312D2A"/>
              </a:solidFill>
            </a:endParaRPr>
          </a:p>
          <a:p>
            <a:r>
              <a:rPr lang="en-US" dirty="0">
                <a:solidFill>
                  <a:srgbClr val="312D2A"/>
                </a:solidFill>
              </a:rPr>
              <a:t>The forward looking statement safe harbor slide is required ONLY for external presentations that pertain to: product launches, executive presentations and keynotes at major events, and any event attended by financial analysts.</a:t>
            </a:r>
          </a:p>
          <a:p>
            <a:endParaRPr lang="en-US" dirty="0">
              <a:solidFill>
                <a:srgbClr val="312D2A"/>
              </a:solidFill>
            </a:endParaRPr>
          </a:p>
          <a:p>
            <a:r>
              <a:rPr lang="en-US" dirty="0">
                <a:solidFill>
                  <a:srgbClr val="312D2A"/>
                </a:solidFill>
              </a:rPr>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solidFill>
                  <a:srgbClr val="312D2A"/>
                </a:solidFill>
              </a:rPr>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214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FCFBFA"/>
                </a:solidFill>
                <a:latin typeface="Oracle Sans Tab"/>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dirty="0">
                <a:solidFill>
                  <a:srgbClr val="FCFBFA"/>
                </a:solidFill>
              </a:rPr>
              <a:t>As of August 2020, for most presentations, a safe harbor statement is no longer required, and you will not need to use this slide.  </a:t>
            </a:r>
            <a:br>
              <a:rPr lang="en-US" dirty="0">
                <a:solidFill>
                  <a:srgbClr val="FCFBFA"/>
                </a:solidFill>
              </a:rPr>
            </a:br>
            <a:endParaRPr lang="en-US" dirty="0">
              <a:solidFill>
                <a:srgbClr val="FCFBFA"/>
              </a:solidFill>
            </a:endParaRPr>
          </a:p>
          <a:p>
            <a:r>
              <a:rPr lang="en-US" dirty="0">
                <a:solidFill>
                  <a:srgbClr val="FCFBFA"/>
                </a:solidFill>
              </a:rPr>
              <a:t>The forward looking statement safe harbor slide is required ONLY for external presentations that pertain to: product launches, executive presentations and keynotes at major events, and any event attended by financial analysts.</a:t>
            </a:r>
          </a:p>
          <a:p>
            <a:endParaRPr lang="en-US" dirty="0">
              <a:solidFill>
                <a:srgbClr val="FCFBFA"/>
              </a:solidFill>
            </a:endParaRPr>
          </a:p>
          <a:p>
            <a:r>
              <a:rPr lang="en-US" dirty="0">
                <a:solidFill>
                  <a:srgbClr val="FCFBFA"/>
                </a:solidFill>
              </a:rPr>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solidFill>
                  <a:srgbClr val="FCFBFA"/>
                </a:solidFill>
              </a:rPr>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44821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049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1637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t>[Date]</a:t>
            </a:r>
            <a:endParaRPr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9506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t>[Date]</a:t>
            </a:r>
            <a:endParaRPr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466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All rights reserved.</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rgbClr val="FCFBFA"/>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t>[Date]</a:t>
            </a:r>
            <a:endParaRPr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068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t>[Date]</a:t>
            </a:r>
            <a:endParaRPr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0566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00457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7496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7175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89978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r>
              <a:rPr>
                <a:solidFill>
                  <a:srgbClr val="FCFBFA"/>
                </a:solidFill>
              </a:rPr>
              <a:t>Our mission is to help people see data in new ways, discover insights,</a:t>
            </a:r>
            <a:br>
              <a:rPr>
                <a:solidFill>
                  <a:srgbClr val="FCFBFA"/>
                </a:solidFill>
              </a:rPr>
            </a:br>
            <a:r>
              <a:rPr>
                <a:solidFill>
                  <a:srgbClr val="FCFBFA"/>
                </a:solidFill>
              </a:rPr>
              <a:t>unlock endless possibilities.</a:t>
            </a:r>
          </a:p>
        </p:txBody>
      </p:sp>
    </p:spTree>
    <p:extLst>
      <p:ext uri="{BB962C8B-B14F-4D97-AF65-F5344CB8AC3E}">
        <p14:creationId xmlns:p14="http://schemas.microsoft.com/office/powerpoint/2010/main" val="3074670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t>[Date]</a:t>
            </a:r>
            <a:endParaRPr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0677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95321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58375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All rights reserved.</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658692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943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5519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2626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1483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4642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9457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6171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CX/Marketing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9480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541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29"/>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All rights reserved.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a:latin typeface="+mj-lt"/>
              </a:defRPr>
            </a:lvl1pPr>
          </a:lstStyle>
          <a:p>
            <a:pPr lvl="0">
              <a:lnSpc>
                <a:spcPct val="100000"/>
              </a:lnSpc>
            </a:pPr>
            <a:r>
              <a:rPr lang="en-US"/>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ct val="0"/>
              </a:spcAft>
              <a:buClrTx/>
              <a:buSzTx/>
              <a:buFont typeface="Arial" panose="020B0604020202020204" pitchFamily="34" charset="0"/>
              <a:buNone/>
              <a:defRPr sz="1800" b="0">
                <a:solidFill>
                  <a:schemeClr val="accent5"/>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7099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4959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51408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645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148393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6350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4544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096088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87730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a:latin typeface="+mj-lt"/>
              </a:defRPr>
            </a:lvl1pPr>
          </a:lstStyle>
          <a:p>
            <a:pPr lvl="0">
              <a:lnSpc>
                <a:spcPct val="100000"/>
              </a:lnSpc>
            </a:pPr>
            <a:r>
              <a:rPr lang="en-US"/>
              <a:t>Database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2400" b="0">
                <a:solidFill>
                  <a:srgbClr val="464F4F"/>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p:nvPr userDrawn="1"/>
        </p:nvPicPr>
        <p:blipFill>
          <a:blip r:embed="rId5">
            <a:extLst>
              <a:ext uri="{28A0092B-C50C-407E-A947-70E740481C1C}">
                <a14:useLocalDpi xmlns:a14="http://schemas.microsoft.com/office/drawing/2010/main" val="0"/>
              </a:ext>
            </a:extLst>
          </a:blip>
          <a:stretch>
            <a:fillRect/>
          </a:stretch>
        </p:blipFill>
        <p:spPr>
          <a:xfrm>
            <a:off x="0" y="0"/>
            <a:ext cx="192024" cy="6858000"/>
          </a:xfrm>
          <a:prstGeom prst="rect">
            <a:avLst/>
          </a:prstGeom>
        </p:spPr>
      </p:pic>
    </p:spTree>
    <p:extLst>
      <p:ext uri="{BB962C8B-B14F-4D97-AF65-F5344CB8AC3E}">
        <p14:creationId xmlns:p14="http://schemas.microsoft.com/office/powerpoint/2010/main" val="5669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79"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2020, Oracle and/or its affiliates. All rights reserved.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774" r:id="rId2"/>
    <p:sldLayoutId id="2147483933" r:id="rId3"/>
    <p:sldLayoutId id="2147483969" r:id="rId4"/>
    <p:sldLayoutId id="2147483756" r:id="rId5"/>
    <p:sldLayoutId id="2147483754" r:id="rId6"/>
    <p:sldLayoutId id="2147483778" r:id="rId7"/>
    <p:sldLayoutId id="2147483972" r:id="rId8"/>
    <p:sldLayoutId id="2147483977" r:id="rId9"/>
    <p:sldLayoutId id="2147484057" r:id="rId10"/>
    <p:sldLayoutId id="2147484058" r:id="rId11"/>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2020,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t>[Date]</a:t>
            </a:r>
            <a:endParaRPr dirty="0"/>
          </a:p>
        </p:txBody>
      </p:sp>
    </p:spTree>
    <p:extLst>
      <p:ext uri="{BB962C8B-B14F-4D97-AF65-F5344CB8AC3E}">
        <p14:creationId xmlns:p14="http://schemas.microsoft.com/office/powerpoint/2010/main" val="1896183703"/>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 id="2147484003" r:id="rId25"/>
    <p:sldLayoutId id="2147484004" r:id="rId26"/>
    <p:sldLayoutId id="2147484005" r:id="rId27"/>
    <p:sldLayoutId id="2147484006" r:id="rId28"/>
    <p:sldLayoutId id="2147484007" r:id="rId29"/>
    <p:sldLayoutId id="2147484008" r:id="rId30"/>
    <p:sldLayoutId id="2147484009" r:id="rId31"/>
    <p:sldLayoutId id="2147484010" r:id="rId32"/>
    <p:sldLayoutId id="2147484011" r:id="rId33"/>
    <p:sldLayoutId id="2147484012" r:id="rId34"/>
    <p:sldLayoutId id="2147484013" r:id="rId35"/>
    <p:sldLayoutId id="2147484014" r:id="rId36"/>
    <p:sldLayoutId id="2147484015" r:id="rId37"/>
    <p:sldLayoutId id="2147484016" r:id="rId38"/>
    <p:sldLayoutId id="2147484017" r:id="rId39"/>
    <p:sldLayoutId id="2147484018" r:id="rId40"/>
    <p:sldLayoutId id="2147484019" r:id="rId41"/>
    <p:sldLayoutId id="2147484020" r:id="rId42"/>
    <p:sldLayoutId id="2147484021" r:id="rId43"/>
    <p:sldLayoutId id="2147484022" r:id="rId44"/>
    <p:sldLayoutId id="2147484023" r:id="rId45"/>
    <p:sldLayoutId id="2147484024" r:id="rId46"/>
    <p:sldLayoutId id="2147484025" r:id="rId47"/>
    <p:sldLayoutId id="2147484026" r:id="rId48"/>
    <p:sldLayoutId id="2147484027" r:id="rId49"/>
    <p:sldLayoutId id="2147484028" r:id="rId50"/>
    <p:sldLayoutId id="2147484029" r:id="rId51"/>
    <p:sldLayoutId id="2147484030" r:id="rId52"/>
    <p:sldLayoutId id="2147484031" r:id="rId53"/>
    <p:sldLayoutId id="2147484032" r:id="rId54"/>
    <p:sldLayoutId id="2147484033" r:id="rId55"/>
    <p:sldLayoutId id="2147484034" r:id="rId56"/>
    <p:sldLayoutId id="2147484035" r:id="rId57"/>
    <p:sldLayoutId id="2147484036" r:id="rId58"/>
    <p:sldLayoutId id="2147484037" r:id="rId59"/>
    <p:sldLayoutId id="2147484038" r:id="rId60"/>
    <p:sldLayoutId id="2147484039" r:id="rId61"/>
    <p:sldLayoutId id="2147484040" r:id="rId62"/>
    <p:sldLayoutId id="2147484041" r:id="rId63"/>
    <p:sldLayoutId id="2147484042" r:id="rId64"/>
    <p:sldLayoutId id="2147484043" r:id="rId65"/>
    <p:sldLayoutId id="2147484044" r:id="rId66"/>
    <p:sldLayoutId id="2147484045" r:id="rId67"/>
    <p:sldLayoutId id="2147484046" r:id="rId68"/>
    <p:sldLayoutId id="2147484047" r:id="rId69"/>
    <p:sldLayoutId id="2147484048" r:id="rId70"/>
    <p:sldLayoutId id="2147484049" r:id="rId71"/>
    <p:sldLayoutId id="2147484050" r:id="rId72"/>
    <p:sldLayoutId id="2147484051" r:id="rId73"/>
    <p:sldLayoutId id="2147484052" r:id="rId74"/>
    <p:sldLayoutId id="2147484053" r:id="rId75"/>
    <p:sldLayoutId id="2147484054" r:id="rId76"/>
    <p:sldLayoutId id="2147484055"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taewan.kim@oracle.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7.tiff"/></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tiff"/><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3125-76D3-4624-9859-1262BFAE0F1A}"/>
              </a:ext>
            </a:extLst>
          </p:cNvPr>
          <p:cNvSpPr>
            <a:spLocks noGrp="1"/>
          </p:cNvSpPr>
          <p:nvPr>
            <p:ph type="ctrTitle"/>
          </p:nvPr>
        </p:nvSpPr>
        <p:spPr>
          <a:xfrm>
            <a:off x="1018030" y="1931459"/>
            <a:ext cx="10629684" cy="1280160"/>
          </a:xfrm>
        </p:spPr>
        <p:txBody>
          <a:bodyPr/>
          <a:lstStyle/>
          <a:p>
            <a:r>
              <a:rPr lang="en-US" dirty="0"/>
              <a:t>MySQL </a:t>
            </a:r>
            <a:r>
              <a:rPr lang="en-US" dirty="0" err="1"/>
              <a:t>HeatWave</a:t>
            </a:r>
            <a:r>
              <a:rPr lang="en-US" dirty="0"/>
              <a:t> </a:t>
            </a:r>
          </a:p>
        </p:txBody>
      </p:sp>
      <p:sp>
        <p:nvSpPr>
          <p:cNvPr id="4" name="Text Placeholder 3">
            <a:extLst>
              <a:ext uri="{FF2B5EF4-FFF2-40B4-BE49-F238E27FC236}">
                <a16:creationId xmlns:a16="http://schemas.microsoft.com/office/drawing/2014/main" id="{EABE80C5-FADD-4A87-B4DF-2DD698478343}"/>
              </a:ext>
            </a:extLst>
          </p:cNvPr>
          <p:cNvSpPr>
            <a:spLocks noGrp="1"/>
          </p:cNvSpPr>
          <p:nvPr>
            <p:ph type="body" sz="quarter" idx="35"/>
          </p:nvPr>
        </p:nvSpPr>
        <p:spPr>
          <a:xfrm>
            <a:off x="958015" y="4612301"/>
            <a:ext cx="7898118" cy="1449832"/>
          </a:xfrm>
        </p:spPr>
        <p:txBody>
          <a:bodyPr/>
          <a:lstStyle/>
          <a:p>
            <a:r>
              <a:rPr lang="en-US" sz="2400" dirty="0"/>
              <a:t>Cloud Specialist Team</a:t>
            </a:r>
          </a:p>
          <a:p>
            <a:r>
              <a:rPr lang="en-US" sz="2400" dirty="0">
                <a:hlinkClick r:id="rId3"/>
              </a:rPr>
              <a:t>taewan.kim@oracle.com</a:t>
            </a:r>
            <a:r>
              <a:rPr lang="en-US" sz="2400" dirty="0"/>
              <a:t> </a:t>
            </a:r>
          </a:p>
        </p:txBody>
      </p:sp>
      <p:cxnSp>
        <p:nvCxnSpPr>
          <p:cNvPr id="7" name="Accent Mark">
            <a:extLst>
              <a:ext uri="{FF2B5EF4-FFF2-40B4-BE49-F238E27FC236}">
                <a16:creationId xmlns:a16="http://schemas.microsoft.com/office/drawing/2014/main" id="{5879F051-2F76-445D-B0AB-3251CAD6C8C9}"/>
              </a:ext>
              <a:ext uri="{C183D7F6-B498-43B3-948B-1728B52AA6E4}">
                <adec:decorative xmlns:adec="http://schemas.microsoft.com/office/drawing/2017/decorative" val="1"/>
              </a:ext>
            </a:extLst>
          </p:cNvPr>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4AE8E7-1B82-C64F-9C44-EF0F86834FC3}"/>
              </a:ext>
            </a:extLst>
          </p:cNvPr>
          <p:cNvPicPr>
            <a:picLocks noChangeAspect="1"/>
          </p:cNvPicPr>
          <p:nvPr/>
        </p:nvPicPr>
        <p:blipFill>
          <a:blip r:embed="rId4"/>
          <a:stretch>
            <a:fillRect/>
          </a:stretch>
        </p:blipFill>
        <p:spPr>
          <a:xfrm>
            <a:off x="7174811" y="2817207"/>
            <a:ext cx="4786918" cy="3590188"/>
          </a:xfrm>
          <a:prstGeom prst="rect">
            <a:avLst/>
          </a:prstGeom>
        </p:spPr>
      </p:pic>
      <p:sp>
        <p:nvSpPr>
          <p:cNvPr id="6" name="TextBox 5"/>
          <p:cNvSpPr txBox="1"/>
          <p:nvPr/>
        </p:nvSpPr>
        <p:spPr>
          <a:xfrm>
            <a:off x="821651" y="5675963"/>
            <a:ext cx="5179570" cy="400110"/>
          </a:xfrm>
          <a:prstGeom prst="rect">
            <a:avLst/>
          </a:prstGeom>
          <a:noFill/>
        </p:spPr>
        <p:txBody>
          <a:bodyPr wrap="square" rtlCol="0">
            <a:spAutoFit/>
          </a:bodyPr>
          <a:lstStyle/>
          <a:p>
            <a:r>
              <a:rPr lang="en-US" sz="2000" dirty="0"/>
              <a:t>June, 2021</a:t>
            </a:r>
          </a:p>
        </p:txBody>
      </p:sp>
    </p:spTree>
    <p:extLst>
      <p:ext uri="{BB962C8B-B14F-4D97-AF65-F5344CB8AC3E}">
        <p14:creationId xmlns:p14="http://schemas.microsoft.com/office/powerpoint/2010/main" val="22137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0D1DC-5AA2-0243-97C3-42F6CB20A2E1}"/>
              </a:ext>
            </a:extLst>
          </p:cNvPr>
          <p:cNvSpPr>
            <a:spLocks noGrp="1"/>
          </p:cNvSpPr>
          <p:nvPr>
            <p:ph type="title"/>
          </p:nvPr>
        </p:nvSpPr>
        <p:spPr>
          <a:xfrm>
            <a:off x="760476" y="464730"/>
            <a:ext cx="10671048" cy="822960"/>
          </a:xfrm>
        </p:spPr>
        <p:txBody>
          <a:bodyPr anchor="ctr"/>
          <a:lstStyle/>
          <a:p>
            <a:r>
              <a:rPr lang="en-US" dirty="0"/>
              <a:t>MySQL + </a:t>
            </a:r>
            <a:r>
              <a:rPr lang="en-US" dirty="0" err="1"/>
              <a:t>HeatWave</a:t>
            </a:r>
            <a:r>
              <a:rPr lang="en-US" dirty="0"/>
              <a:t>  vs.  Amazon Aurora</a:t>
            </a:r>
            <a:r>
              <a:rPr lang="ko-KR" altLang="en-US" dirty="0"/>
              <a:t> </a:t>
            </a:r>
            <a:endParaRPr lang="en-US" dirty="0"/>
          </a:p>
        </p:txBody>
      </p:sp>
      <p:sp>
        <p:nvSpPr>
          <p:cNvPr id="7" name="Text Placeholder 2">
            <a:extLst>
              <a:ext uri="{FF2B5EF4-FFF2-40B4-BE49-F238E27FC236}">
                <a16:creationId xmlns:a16="http://schemas.microsoft.com/office/drawing/2014/main" id="{8E5CE05B-B9DB-5E4B-B6A5-83F6CE501138}"/>
              </a:ext>
            </a:extLst>
          </p:cNvPr>
          <p:cNvSpPr txBox="1">
            <a:spLocks/>
          </p:cNvSpPr>
          <p:nvPr/>
        </p:nvSpPr>
        <p:spPr>
          <a:xfrm>
            <a:off x="766763" y="1014709"/>
            <a:ext cx="10671048" cy="330540"/>
          </a:xfrm>
          <a:prstGeom prst="rect">
            <a:avLst/>
          </a:prstGeom>
        </p:spPr>
        <p:txBody>
          <a:bodyPr lIns="0"/>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29111"/>
                </a:solidFill>
              </a:rPr>
              <a:t>4TB</a:t>
            </a:r>
          </a:p>
        </p:txBody>
      </p:sp>
      <p:sp>
        <p:nvSpPr>
          <p:cNvPr id="10" name="TextBox 9">
            <a:extLst>
              <a:ext uri="{FF2B5EF4-FFF2-40B4-BE49-F238E27FC236}">
                <a16:creationId xmlns:a16="http://schemas.microsoft.com/office/drawing/2014/main" id="{2228B3CB-5742-3845-B065-652EAE26C6EF}"/>
              </a:ext>
            </a:extLst>
          </p:cNvPr>
          <p:cNvSpPr txBox="1"/>
          <p:nvPr/>
        </p:nvSpPr>
        <p:spPr>
          <a:xfrm>
            <a:off x="4773276" y="5749682"/>
            <a:ext cx="2993572" cy="276999"/>
          </a:xfrm>
          <a:prstGeom prst="rect">
            <a:avLst/>
          </a:prstGeom>
          <a:noFill/>
        </p:spPr>
        <p:txBody>
          <a:bodyPr wrap="square" rtlCol="0">
            <a:spAutoFit/>
          </a:bodyPr>
          <a:lstStyle/>
          <a:p>
            <a:r>
              <a:rPr lang="en-US" sz="1200" dirty="0"/>
              <a:t>Aurora (db.r5.24xlarge)</a:t>
            </a:r>
          </a:p>
        </p:txBody>
      </p:sp>
      <p:sp>
        <p:nvSpPr>
          <p:cNvPr id="11" name="TextBox 10">
            <a:extLst>
              <a:ext uri="{FF2B5EF4-FFF2-40B4-BE49-F238E27FC236}">
                <a16:creationId xmlns:a16="http://schemas.microsoft.com/office/drawing/2014/main" id="{F4AFA17D-0A78-224A-B8A3-C174DABD265C}"/>
              </a:ext>
            </a:extLst>
          </p:cNvPr>
          <p:cNvSpPr txBox="1"/>
          <p:nvPr/>
        </p:nvSpPr>
        <p:spPr>
          <a:xfrm>
            <a:off x="7994541" y="5749682"/>
            <a:ext cx="3581401" cy="276999"/>
          </a:xfrm>
          <a:prstGeom prst="rect">
            <a:avLst/>
          </a:prstGeom>
          <a:noFill/>
        </p:spPr>
        <p:txBody>
          <a:bodyPr wrap="square" rtlCol="0">
            <a:spAutoFit/>
          </a:bodyPr>
          <a:lstStyle/>
          <a:p>
            <a:r>
              <a:rPr lang="en-US" sz="1200" dirty="0"/>
              <a:t>MySQL + </a:t>
            </a:r>
            <a:r>
              <a:rPr lang="en-US" sz="1200" dirty="0" err="1"/>
              <a:t>HeatWave</a:t>
            </a:r>
            <a:r>
              <a:rPr lang="en-US" sz="1200" dirty="0"/>
              <a:t> (10 E3 nodes)</a:t>
            </a:r>
          </a:p>
        </p:txBody>
      </p:sp>
      <p:sp>
        <p:nvSpPr>
          <p:cNvPr id="12" name="Rectangle 11">
            <a:extLst>
              <a:ext uri="{FF2B5EF4-FFF2-40B4-BE49-F238E27FC236}">
                <a16:creationId xmlns:a16="http://schemas.microsoft.com/office/drawing/2014/main" id="{91CD3576-B471-7444-B5E2-BAEBCA6059C5}"/>
              </a:ext>
            </a:extLst>
          </p:cNvPr>
          <p:cNvSpPr/>
          <p:nvPr/>
        </p:nvSpPr>
        <p:spPr>
          <a:xfrm>
            <a:off x="7766848" y="5809131"/>
            <a:ext cx="152400" cy="158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3">
            <a:extLst>
              <a:ext uri="{FF2B5EF4-FFF2-40B4-BE49-F238E27FC236}">
                <a16:creationId xmlns:a16="http://schemas.microsoft.com/office/drawing/2014/main" id="{05DC7F52-0EC0-1F4A-848B-8BED99134DEE}"/>
              </a:ext>
            </a:extLst>
          </p:cNvPr>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endParaRPr lang="en-US" dirty="0"/>
          </a:p>
        </p:txBody>
      </p:sp>
      <p:sp>
        <p:nvSpPr>
          <p:cNvPr id="30" name="Slide Number Placeholder 5">
            <a:extLst>
              <a:ext uri="{FF2B5EF4-FFF2-40B4-BE49-F238E27FC236}">
                <a16:creationId xmlns:a16="http://schemas.microsoft.com/office/drawing/2014/main" id="{EB86664F-C9FE-2842-ABF9-DD84293A7B59}"/>
              </a:ext>
            </a:extLst>
          </p:cNvPr>
          <p:cNvSpPr txBox="1">
            <a:spLocks/>
          </p:cNvSpPr>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10</a:t>
            </a:fld>
            <a:endParaRPr lang="en-US" dirty="0"/>
          </a:p>
        </p:txBody>
      </p:sp>
      <p:sp>
        <p:nvSpPr>
          <p:cNvPr id="32" name="Rectangle 31">
            <a:extLst>
              <a:ext uri="{FF2B5EF4-FFF2-40B4-BE49-F238E27FC236}">
                <a16:creationId xmlns:a16="http://schemas.microsoft.com/office/drawing/2014/main" id="{66769CE9-0D6B-5B4C-AFF2-EFF95B3E5FCB}"/>
              </a:ext>
            </a:extLst>
          </p:cNvPr>
          <p:cNvSpPr/>
          <p:nvPr/>
        </p:nvSpPr>
        <p:spPr>
          <a:xfrm>
            <a:off x="4558465" y="5809131"/>
            <a:ext cx="152400" cy="1581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F5222E-A603-AD48-8017-EF8ED17C4D41}"/>
              </a:ext>
            </a:extLst>
          </p:cNvPr>
          <p:cNvSpPr/>
          <p:nvPr/>
        </p:nvSpPr>
        <p:spPr>
          <a:xfrm>
            <a:off x="760475" y="5986608"/>
            <a:ext cx="10671047" cy="430887"/>
          </a:xfrm>
          <a:prstGeom prst="rect">
            <a:avLst/>
          </a:prstGeom>
        </p:spPr>
        <p:txBody>
          <a:bodyPr wrap="square" lIns="0">
            <a:spAutoFit/>
          </a:bodyPr>
          <a:lstStyle/>
          <a:p>
            <a:r>
              <a:rPr lang="en-US" sz="1100" dirty="0">
                <a:solidFill>
                  <a:srgbClr val="000000"/>
                </a:solidFill>
                <a:latin typeface="Arial" panose="020B0604020202020204" pitchFamily="34" charset="0"/>
              </a:rPr>
              <a:t>*Benchmark queries are derived from TPC-H benchmark, but results are not comparable to published TPC-H benchmark results since they do not comply with TPC-H specification.</a:t>
            </a:r>
            <a:endParaRPr lang="en-US" sz="1100" dirty="0"/>
          </a:p>
        </p:txBody>
      </p:sp>
      <p:graphicFrame>
        <p:nvGraphicFramePr>
          <p:cNvPr id="34" name="Content Placeholder 4">
            <a:extLst>
              <a:ext uri="{FF2B5EF4-FFF2-40B4-BE49-F238E27FC236}">
                <a16:creationId xmlns:a16="http://schemas.microsoft.com/office/drawing/2014/main" id="{475913A6-F153-8A44-B52C-4DDDD8F3E99C}"/>
              </a:ext>
            </a:extLst>
          </p:cNvPr>
          <p:cNvGraphicFramePr>
            <a:graphicFrameLocks/>
          </p:cNvGraphicFramePr>
          <p:nvPr/>
        </p:nvGraphicFramePr>
        <p:xfrm>
          <a:off x="1042347" y="1668324"/>
          <a:ext cx="2993572" cy="3674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ontent Placeholder 4">
            <a:extLst>
              <a:ext uri="{FF2B5EF4-FFF2-40B4-BE49-F238E27FC236}">
                <a16:creationId xmlns:a16="http://schemas.microsoft.com/office/drawing/2014/main" id="{32C3B181-E07D-E14F-AB00-3172F9CF83FE}"/>
              </a:ext>
            </a:extLst>
          </p:cNvPr>
          <p:cNvGraphicFramePr>
            <a:graphicFrameLocks/>
          </p:cNvGraphicFramePr>
          <p:nvPr/>
        </p:nvGraphicFramePr>
        <p:xfrm>
          <a:off x="4631367" y="1668324"/>
          <a:ext cx="2993572" cy="36742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ontent Placeholder 4">
            <a:extLst>
              <a:ext uri="{FF2B5EF4-FFF2-40B4-BE49-F238E27FC236}">
                <a16:creationId xmlns:a16="http://schemas.microsoft.com/office/drawing/2014/main" id="{892DF342-C4E4-614A-B356-E7B438B709BD}"/>
              </a:ext>
            </a:extLst>
          </p:cNvPr>
          <p:cNvGraphicFramePr>
            <a:graphicFrameLocks/>
          </p:cNvGraphicFramePr>
          <p:nvPr/>
        </p:nvGraphicFramePr>
        <p:xfrm>
          <a:off x="8087867" y="1668324"/>
          <a:ext cx="2993572" cy="3674214"/>
        </p:xfrm>
        <a:graphic>
          <a:graphicData uri="http://schemas.openxmlformats.org/drawingml/2006/chart">
            <c:chart xmlns:c="http://schemas.openxmlformats.org/drawingml/2006/chart" xmlns:r="http://schemas.openxmlformats.org/officeDocument/2006/relationships" r:id="rId5"/>
          </a:graphicData>
        </a:graphic>
      </p:graphicFrame>
      <p:sp>
        <p:nvSpPr>
          <p:cNvPr id="58" name="TextBox 57">
            <a:extLst>
              <a:ext uri="{FF2B5EF4-FFF2-40B4-BE49-F238E27FC236}">
                <a16:creationId xmlns:a16="http://schemas.microsoft.com/office/drawing/2014/main" id="{DACDE5DE-5480-4447-861A-67CA59A8DC2F}"/>
              </a:ext>
            </a:extLst>
          </p:cNvPr>
          <p:cNvSpPr txBox="1"/>
          <p:nvPr/>
        </p:nvSpPr>
        <p:spPr>
          <a:xfrm rot="16200000">
            <a:off x="202851" y="3631213"/>
            <a:ext cx="1484057" cy="276999"/>
          </a:xfrm>
          <a:prstGeom prst="rect">
            <a:avLst/>
          </a:prstGeom>
          <a:noFill/>
        </p:spPr>
        <p:txBody>
          <a:bodyPr wrap="square" rtlCol="0">
            <a:spAutoFit/>
          </a:bodyPr>
          <a:lstStyle/>
          <a:p>
            <a:pPr algn="ctr"/>
            <a:r>
              <a:rPr lang="en-US" sz="1200" b="1" dirty="0"/>
              <a:t>Hours</a:t>
            </a:r>
          </a:p>
        </p:txBody>
      </p:sp>
      <p:sp>
        <p:nvSpPr>
          <p:cNvPr id="59" name="TextBox 58">
            <a:extLst>
              <a:ext uri="{FF2B5EF4-FFF2-40B4-BE49-F238E27FC236}">
                <a16:creationId xmlns:a16="http://schemas.microsoft.com/office/drawing/2014/main" id="{11D58B83-A5C2-0046-8CB9-1D22DD3084F8}"/>
              </a:ext>
            </a:extLst>
          </p:cNvPr>
          <p:cNvSpPr txBox="1"/>
          <p:nvPr/>
        </p:nvSpPr>
        <p:spPr>
          <a:xfrm>
            <a:off x="2717218" y="4511741"/>
            <a:ext cx="964978" cy="338554"/>
          </a:xfrm>
          <a:prstGeom prst="rect">
            <a:avLst/>
          </a:prstGeom>
          <a:noFill/>
        </p:spPr>
        <p:txBody>
          <a:bodyPr wrap="square" rtlCol="0">
            <a:spAutoFit/>
          </a:bodyPr>
          <a:lstStyle/>
          <a:p>
            <a:r>
              <a:rPr lang="en-US" sz="1600" b="1" dirty="0"/>
              <a:t>4hrs</a:t>
            </a:r>
          </a:p>
        </p:txBody>
      </p:sp>
      <p:sp>
        <p:nvSpPr>
          <p:cNvPr id="60" name="TextBox 59">
            <a:extLst>
              <a:ext uri="{FF2B5EF4-FFF2-40B4-BE49-F238E27FC236}">
                <a16:creationId xmlns:a16="http://schemas.microsoft.com/office/drawing/2014/main" id="{598B658A-0FBC-F849-BFB2-B5D58C132037}"/>
              </a:ext>
            </a:extLst>
          </p:cNvPr>
          <p:cNvSpPr txBox="1"/>
          <p:nvPr/>
        </p:nvSpPr>
        <p:spPr>
          <a:xfrm>
            <a:off x="2969300" y="2769324"/>
            <a:ext cx="1241661" cy="954107"/>
          </a:xfrm>
          <a:prstGeom prst="rect">
            <a:avLst/>
          </a:prstGeom>
          <a:noFill/>
        </p:spPr>
        <p:txBody>
          <a:bodyPr wrap="square" rtlCol="0">
            <a:spAutoFit/>
          </a:bodyPr>
          <a:lstStyle/>
          <a:p>
            <a:r>
              <a:rPr lang="en-US" sz="3600" b="1" dirty="0">
                <a:solidFill>
                  <a:schemeClr val="accent1"/>
                </a:solidFill>
              </a:rPr>
              <a:t>30x</a:t>
            </a:r>
          </a:p>
          <a:p>
            <a:r>
              <a:rPr lang="en-US" sz="2000" b="1" dirty="0"/>
              <a:t>Sooner</a:t>
            </a:r>
          </a:p>
        </p:txBody>
      </p:sp>
      <p:sp>
        <p:nvSpPr>
          <p:cNvPr id="61" name="TextBox 60">
            <a:extLst>
              <a:ext uri="{FF2B5EF4-FFF2-40B4-BE49-F238E27FC236}">
                <a16:creationId xmlns:a16="http://schemas.microsoft.com/office/drawing/2014/main" id="{C7F3AA47-FA55-AD4B-BCA5-23579B472210}"/>
              </a:ext>
            </a:extLst>
          </p:cNvPr>
          <p:cNvSpPr txBox="1"/>
          <p:nvPr/>
        </p:nvSpPr>
        <p:spPr>
          <a:xfrm>
            <a:off x="1779389" y="2285978"/>
            <a:ext cx="832050" cy="338554"/>
          </a:xfrm>
          <a:prstGeom prst="rect">
            <a:avLst/>
          </a:prstGeom>
          <a:noFill/>
        </p:spPr>
        <p:txBody>
          <a:bodyPr wrap="square" rtlCol="0">
            <a:spAutoFit/>
          </a:bodyPr>
          <a:lstStyle/>
          <a:p>
            <a:pPr algn="ctr"/>
            <a:r>
              <a:rPr lang="en-US" sz="1600" b="1" dirty="0">
                <a:solidFill>
                  <a:schemeClr val="bg2"/>
                </a:solidFill>
              </a:rPr>
              <a:t>5 days</a:t>
            </a:r>
          </a:p>
        </p:txBody>
      </p:sp>
      <p:cxnSp>
        <p:nvCxnSpPr>
          <p:cNvPr id="62" name="Straight Arrow Connector 61">
            <a:extLst>
              <a:ext uri="{FF2B5EF4-FFF2-40B4-BE49-F238E27FC236}">
                <a16:creationId xmlns:a16="http://schemas.microsoft.com/office/drawing/2014/main" id="{B12754F3-A0B9-EB43-AB30-B83FF7AB733D}"/>
              </a:ext>
            </a:extLst>
          </p:cNvPr>
          <p:cNvCxnSpPr>
            <a:cxnSpLocks/>
          </p:cNvCxnSpPr>
          <p:nvPr/>
        </p:nvCxnSpPr>
        <p:spPr>
          <a:xfrm>
            <a:off x="2744921" y="2272992"/>
            <a:ext cx="280150" cy="2238749"/>
          </a:xfrm>
          <a:prstGeom prst="straightConnector1">
            <a:avLst/>
          </a:prstGeom>
          <a:ln w="38100">
            <a:solidFill>
              <a:srgbClr val="2C5967"/>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2DB6D05-EC34-7E4E-B0A0-FC4480A3067F}"/>
              </a:ext>
            </a:extLst>
          </p:cNvPr>
          <p:cNvSpPr txBox="1"/>
          <p:nvPr/>
        </p:nvSpPr>
        <p:spPr>
          <a:xfrm rot="16200000">
            <a:off x="3791871" y="3631213"/>
            <a:ext cx="1484057" cy="276999"/>
          </a:xfrm>
          <a:prstGeom prst="rect">
            <a:avLst/>
          </a:prstGeom>
          <a:noFill/>
        </p:spPr>
        <p:txBody>
          <a:bodyPr wrap="square" rtlCol="0">
            <a:spAutoFit/>
          </a:bodyPr>
          <a:lstStyle/>
          <a:p>
            <a:pPr algn="ctr"/>
            <a:r>
              <a:rPr lang="en-US" sz="1200" b="1" dirty="0"/>
              <a:t>Seconds</a:t>
            </a:r>
          </a:p>
        </p:txBody>
      </p:sp>
      <p:cxnSp>
        <p:nvCxnSpPr>
          <p:cNvPr id="68" name="Straight Arrow Connector 67">
            <a:extLst>
              <a:ext uri="{FF2B5EF4-FFF2-40B4-BE49-F238E27FC236}">
                <a16:creationId xmlns:a16="http://schemas.microsoft.com/office/drawing/2014/main" id="{7DC278A8-FC34-D04F-B262-071E473A446F}"/>
              </a:ext>
            </a:extLst>
          </p:cNvPr>
          <p:cNvCxnSpPr>
            <a:cxnSpLocks/>
          </p:cNvCxnSpPr>
          <p:nvPr/>
        </p:nvCxnSpPr>
        <p:spPr>
          <a:xfrm>
            <a:off x="6485792" y="2242073"/>
            <a:ext cx="160166" cy="2434185"/>
          </a:xfrm>
          <a:prstGeom prst="straightConnector1">
            <a:avLst/>
          </a:prstGeom>
          <a:ln w="38100">
            <a:solidFill>
              <a:srgbClr val="2C5967"/>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6B359F0-26C3-C648-8EEB-2641130F1B92}"/>
              </a:ext>
            </a:extLst>
          </p:cNvPr>
          <p:cNvSpPr txBox="1"/>
          <p:nvPr/>
        </p:nvSpPr>
        <p:spPr>
          <a:xfrm>
            <a:off x="6707371" y="2701490"/>
            <a:ext cx="1704386" cy="954107"/>
          </a:xfrm>
          <a:prstGeom prst="rect">
            <a:avLst/>
          </a:prstGeom>
          <a:noFill/>
        </p:spPr>
        <p:txBody>
          <a:bodyPr wrap="square" lIns="0" rtlCol="0">
            <a:spAutoFit/>
          </a:bodyPr>
          <a:lstStyle/>
          <a:p>
            <a:r>
              <a:rPr lang="en-US" sz="3600" b="1" dirty="0">
                <a:solidFill>
                  <a:schemeClr val="accent1"/>
                </a:solidFill>
              </a:rPr>
              <a:t>1100x</a:t>
            </a:r>
          </a:p>
          <a:p>
            <a:r>
              <a:rPr lang="en-US" sz="2000" b="1" dirty="0"/>
              <a:t>Faster</a:t>
            </a:r>
          </a:p>
        </p:txBody>
      </p:sp>
      <p:sp>
        <p:nvSpPr>
          <p:cNvPr id="70" name="TextBox 69">
            <a:extLst>
              <a:ext uri="{FF2B5EF4-FFF2-40B4-BE49-F238E27FC236}">
                <a16:creationId xmlns:a16="http://schemas.microsoft.com/office/drawing/2014/main" id="{F3A7AAFD-4251-894C-9CDD-59350F9BB766}"/>
              </a:ext>
            </a:extLst>
          </p:cNvPr>
          <p:cNvSpPr txBox="1"/>
          <p:nvPr/>
        </p:nvSpPr>
        <p:spPr>
          <a:xfrm>
            <a:off x="6325213" y="4639769"/>
            <a:ext cx="844828" cy="338554"/>
          </a:xfrm>
          <a:prstGeom prst="rect">
            <a:avLst/>
          </a:prstGeom>
          <a:noFill/>
        </p:spPr>
        <p:txBody>
          <a:bodyPr wrap="square" rtlCol="0">
            <a:spAutoFit/>
          </a:bodyPr>
          <a:lstStyle/>
          <a:p>
            <a:pPr algn="ctr"/>
            <a:r>
              <a:rPr lang="en-US" sz="1600" b="1" dirty="0"/>
              <a:t>8 sec</a:t>
            </a:r>
          </a:p>
        </p:txBody>
      </p:sp>
      <p:sp>
        <p:nvSpPr>
          <p:cNvPr id="71" name="TextBox 70">
            <a:extLst>
              <a:ext uri="{FF2B5EF4-FFF2-40B4-BE49-F238E27FC236}">
                <a16:creationId xmlns:a16="http://schemas.microsoft.com/office/drawing/2014/main" id="{FF7FDEB2-68FC-A740-8F2B-42B0278B07A3}"/>
              </a:ext>
            </a:extLst>
          </p:cNvPr>
          <p:cNvSpPr txBox="1"/>
          <p:nvPr/>
        </p:nvSpPr>
        <p:spPr>
          <a:xfrm>
            <a:off x="5480584" y="2221929"/>
            <a:ext cx="943795" cy="338554"/>
          </a:xfrm>
          <a:prstGeom prst="rect">
            <a:avLst/>
          </a:prstGeom>
          <a:noFill/>
        </p:spPr>
        <p:txBody>
          <a:bodyPr wrap="square" rtlCol="0">
            <a:spAutoFit/>
          </a:bodyPr>
          <a:lstStyle/>
          <a:p>
            <a:pPr algn="ctr"/>
            <a:r>
              <a:rPr lang="en-US" sz="1600" b="1" dirty="0">
                <a:solidFill>
                  <a:schemeClr val="bg2"/>
                </a:solidFill>
              </a:rPr>
              <a:t>2.5 </a:t>
            </a:r>
            <a:r>
              <a:rPr lang="en-US" sz="1600" b="1" dirty="0" err="1">
                <a:solidFill>
                  <a:schemeClr val="bg2"/>
                </a:solidFill>
              </a:rPr>
              <a:t>hrs</a:t>
            </a:r>
            <a:endParaRPr lang="en-US" sz="1600" b="1" dirty="0">
              <a:solidFill>
                <a:schemeClr val="bg2"/>
              </a:solidFill>
            </a:endParaRPr>
          </a:p>
        </p:txBody>
      </p:sp>
      <p:sp>
        <p:nvSpPr>
          <p:cNvPr id="72" name="TextBox 71">
            <a:extLst>
              <a:ext uri="{FF2B5EF4-FFF2-40B4-BE49-F238E27FC236}">
                <a16:creationId xmlns:a16="http://schemas.microsoft.com/office/drawing/2014/main" id="{3C39E24F-BDFF-0C4A-A8A5-32216D756F5A}"/>
              </a:ext>
            </a:extLst>
          </p:cNvPr>
          <p:cNvSpPr txBox="1"/>
          <p:nvPr/>
        </p:nvSpPr>
        <p:spPr>
          <a:xfrm>
            <a:off x="8990535" y="2082714"/>
            <a:ext cx="1153123" cy="307777"/>
          </a:xfrm>
          <a:prstGeom prst="rect">
            <a:avLst/>
          </a:prstGeom>
          <a:noFill/>
        </p:spPr>
        <p:txBody>
          <a:bodyPr wrap="square" rtlCol="0">
            <a:spAutoFit/>
          </a:bodyPr>
          <a:lstStyle/>
          <a:p>
            <a:pPr algn="ctr"/>
            <a:r>
              <a:rPr lang="en-US" sz="1400" b="1" dirty="0">
                <a:solidFill>
                  <a:schemeClr val="bg2"/>
                </a:solidFill>
              </a:rPr>
              <a:t>$129,336</a:t>
            </a:r>
          </a:p>
        </p:txBody>
      </p:sp>
      <p:sp>
        <p:nvSpPr>
          <p:cNvPr id="73" name="TextBox 72">
            <a:extLst>
              <a:ext uri="{FF2B5EF4-FFF2-40B4-BE49-F238E27FC236}">
                <a16:creationId xmlns:a16="http://schemas.microsoft.com/office/drawing/2014/main" id="{0C5513A0-4895-054B-9D6E-3025C08B41D3}"/>
              </a:ext>
            </a:extLst>
          </p:cNvPr>
          <p:cNvSpPr txBox="1"/>
          <p:nvPr/>
        </p:nvSpPr>
        <p:spPr>
          <a:xfrm>
            <a:off x="9824563" y="4320519"/>
            <a:ext cx="1074246" cy="307777"/>
          </a:xfrm>
          <a:prstGeom prst="rect">
            <a:avLst/>
          </a:prstGeom>
          <a:noFill/>
        </p:spPr>
        <p:txBody>
          <a:bodyPr wrap="square" rtlCol="0">
            <a:spAutoFit/>
          </a:bodyPr>
          <a:lstStyle/>
          <a:p>
            <a:pPr algn="ctr"/>
            <a:r>
              <a:rPr lang="en-US" sz="1400" b="1" dirty="0">
                <a:solidFill>
                  <a:schemeClr val="bg1"/>
                </a:solidFill>
              </a:rPr>
              <a:t>$37,022</a:t>
            </a:r>
          </a:p>
        </p:txBody>
      </p:sp>
      <p:cxnSp>
        <p:nvCxnSpPr>
          <p:cNvPr id="74" name="Straight Arrow Connector 73">
            <a:extLst>
              <a:ext uri="{FF2B5EF4-FFF2-40B4-BE49-F238E27FC236}">
                <a16:creationId xmlns:a16="http://schemas.microsoft.com/office/drawing/2014/main" id="{C83DAF7C-45B3-614D-95C5-51A55DA4C478}"/>
              </a:ext>
            </a:extLst>
          </p:cNvPr>
          <p:cNvCxnSpPr>
            <a:cxnSpLocks/>
          </p:cNvCxnSpPr>
          <p:nvPr/>
        </p:nvCxnSpPr>
        <p:spPr>
          <a:xfrm>
            <a:off x="10030565" y="2138130"/>
            <a:ext cx="229367" cy="1961124"/>
          </a:xfrm>
          <a:prstGeom prst="straightConnector1">
            <a:avLst/>
          </a:prstGeom>
          <a:ln w="38100">
            <a:solidFill>
              <a:srgbClr val="2C5967"/>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BDC1878-67AD-2C48-9449-EBED54D75676}"/>
              </a:ext>
            </a:extLst>
          </p:cNvPr>
          <p:cNvSpPr txBox="1"/>
          <p:nvPr/>
        </p:nvSpPr>
        <p:spPr>
          <a:xfrm>
            <a:off x="10153745" y="2401197"/>
            <a:ext cx="1462218" cy="923330"/>
          </a:xfrm>
          <a:prstGeom prst="rect">
            <a:avLst/>
          </a:prstGeom>
          <a:noFill/>
        </p:spPr>
        <p:txBody>
          <a:bodyPr wrap="square" rtlCol="0">
            <a:spAutoFit/>
          </a:bodyPr>
          <a:lstStyle/>
          <a:p>
            <a:r>
              <a:rPr lang="en-US" sz="3600" b="1" dirty="0">
                <a:solidFill>
                  <a:schemeClr val="accent1"/>
                </a:solidFill>
              </a:rPr>
              <a:t>3.5x</a:t>
            </a:r>
          </a:p>
          <a:p>
            <a:r>
              <a:rPr lang="en-US" b="1" dirty="0"/>
              <a:t>Cheaper</a:t>
            </a:r>
          </a:p>
        </p:txBody>
      </p:sp>
      <p:sp>
        <p:nvSpPr>
          <p:cNvPr id="4" name="TextBox 3">
            <a:extLst>
              <a:ext uri="{FF2B5EF4-FFF2-40B4-BE49-F238E27FC236}">
                <a16:creationId xmlns:a16="http://schemas.microsoft.com/office/drawing/2014/main" id="{1328EA00-8A52-C14C-AD19-2E72D0AA53EB}"/>
              </a:ext>
            </a:extLst>
          </p:cNvPr>
          <p:cNvSpPr txBox="1"/>
          <p:nvPr/>
        </p:nvSpPr>
        <p:spPr>
          <a:xfrm>
            <a:off x="1251722" y="1388014"/>
            <a:ext cx="2430474" cy="369332"/>
          </a:xfrm>
          <a:prstGeom prst="rect">
            <a:avLst/>
          </a:prstGeom>
          <a:noFill/>
        </p:spPr>
        <p:txBody>
          <a:bodyPr wrap="none" rtlCol="0">
            <a:spAutoFit/>
          </a:bodyPr>
          <a:lstStyle/>
          <a:p>
            <a:r>
              <a:rPr kumimoji="1" lang="ko-Kore-KR" altLang="en-US" dirty="0"/>
              <a:t>데이터</a:t>
            </a:r>
            <a:r>
              <a:rPr kumimoji="1" lang="ko-KR" altLang="en-US" dirty="0"/>
              <a:t> 로딩 시간 비교</a:t>
            </a:r>
            <a:endParaRPr kumimoji="1" lang="ko-Kore-KR" altLang="en-US" dirty="0"/>
          </a:p>
        </p:txBody>
      </p:sp>
      <p:sp>
        <p:nvSpPr>
          <p:cNvPr id="31" name="TextBox 30">
            <a:extLst>
              <a:ext uri="{FF2B5EF4-FFF2-40B4-BE49-F238E27FC236}">
                <a16:creationId xmlns:a16="http://schemas.microsoft.com/office/drawing/2014/main" id="{78766E90-6CD4-D545-AB24-F5EE27FADB18}"/>
              </a:ext>
            </a:extLst>
          </p:cNvPr>
          <p:cNvSpPr txBox="1"/>
          <p:nvPr/>
        </p:nvSpPr>
        <p:spPr>
          <a:xfrm>
            <a:off x="5137857" y="1318626"/>
            <a:ext cx="1681871" cy="369332"/>
          </a:xfrm>
          <a:prstGeom prst="rect">
            <a:avLst/>
          </a:prstGeom>
          <a:noFill/>
        </p:spPr>
        <p:txBody>
          <a:bodyPr wrap="none" rtlCol="0">
            <a:spAutoFit/>
          </a:bodyPr>
          <a:lstStyle/>
          <a:p>
            <a:r>
              <a:rPr kumimoji="1" lang="ko-KR" altLang="en-US" dirty="0"/>
              <a:t>쿼리 처리 속도</a:t>
            </a:r>
            <a:endParaRPr kumimoji="1" lang="ko-Kore-KR" altLang="en-US" dirty="0"/>
          </a:p>
        </p:txBody>
      </p:sp>
      <p:sp>
        <p:nvSpPr>
          <p:cNvPr id="33" name="TextBox 32">
            <a:extLst>
              <a:ext uri="{FF2B5EF4-FFF2-40B4-BE49-F238E27FC236}">
                <a16:creationId xmlns:a16="http://schemas.microsoft.com/office/drawing/2014/main" id="{D6830E01-D239-334E-8530-671DC1A932BF}"/>
              </a:ext>
            </a:extLst>
          </p:cNvPr>
          <p:cNvSpPr txBox="1"/>
          <p:nvPr/>
        </p:nvSpPr>
        <p:spPr>
          <a:xfrm>
            <a:off x="8743717" y="1222291"/>
            <a:ext cx="2199641" cy="369332"/>
          </a:xfrm>
          <a:prstGeom prst="rect">
            <a:avLst/>
          </a:prstGeom>
          <a:noFill/>
        </p:spPr>
        <p:txBody>
          <a:bodyPr wrap="none" rtlCol="0">
            <a:spAutoFit/>
          </a:bodyPr>
          <a:lstStyle/>
          <a:p>
            <a:r>
              <a:rPr kumimoji="1" lang="ko-KR" altLang="en-US" dirty="0"/>
              <a:t>년간 발생 비용 비교</a:t>
            </a:r>
            <a:endParaRPr kumimoji="1" lang="ko-Kore-KR" altLang="en-US" dirty="0"/>
          </a:p>
        </p:txBody>
      </p:sp>
      <p:sp>
        <p:nvSpPr>
          <p:cNvPr id="5" name="TextBox 4">
            <a:extLst>
              <a:ext uri="{FF2B5EF4-FFF2-40B4-BE49-F238E27FC236}">
                <a16:creationId xmlns:a16="http://schemas.microsoft.com/office/drawing/2014/main" id="{36322D3C-3830-E540-9792-5AAAF8391736}"/>
              </a:ext>
            </a:extLst>
          </p:cNvPr>
          <p:cNvSpPr txBox="1"/>
          <p:nvPr/>
        </p:nvSpPr>
        <p:spPr>
          <a:xfrm>
            <a:off x="682866" y="5224053"/>
            <a:ext cx="3301796" cy="738664"/>
          </a:xfrm>
          <a:prstGeom prst="rect">
            <a:avLst/>
          </a:prstGeom>
          <a:solidFill>
            <a:schemeClr val="accent2">
              <a:lumMod val="20000"/>
              <a:lumOff val="80000"/>
            </a:schemeClr>
          </a:solidFill>
        </p:spPr>
        <p:txBody>
          <a:bodyPr wrap="square" rtlCol="0">
            <a:spAutoFit/>
          </a:bodyPr>
          <a:lstStyle/>
          <a:p>
            <a:r>
              <a:rPr kumimoji="1" lang="en-US" altLang="ko-Kore-KR" sz="1400" dirty="0" err="1"/>
              <a:t>HeatWave</a:t>
            </a:r>
            <a:r>
              <a:rPr kumimoji="1" lang="ko-Kore-KR" altLang="en-US" sz="1400" dirty="0"/>
              <a:t>는</a:t>
            </a:r>
            <a:r>
              <a:rPr kumimoji="1" lang="ko-KR" altLang="en-US" sz="1400" dirty="0"/>
              <a:t> 별도의 인덱스</a:t>
            </a:r>
            <a:r>
              <a:rPr kumimoji="1" lang="ko-Kore-KR" altLang="en-US" sz="1400" dirty="0"/>
              <a:t>가</a:t>
            </a:r>
            <a:r>
              <a:rPr kumimoji="1" lang="ko-KR" altLang="en-US" sz="1400" dirty="0"/>
              <a:t> 필요 없음</a:t>
            </a:r>
            <a:r>
              <a:rPr kumimoji="1" lang="en-US" altLang="ko-KR" sz="1400" dirty="0"/>
              <a:t>,</a:t>
            </a:r>
            <a:r>
              <a:rPr kumimoji="1" lang="ko-KR" altLang="en-US" sz="1400" dirty="0"/>
              <a:t> </a:t>
            </a:r>
            <a:r>
              <a:rPr kumimoji="1" lang="en-US" altLang="ko-KR" sz="1400" dirty="0"/>
              <a:t>Aurora</a:t>
            </a:r>
            <a:r>
              <a:rPr kumimoji="1" lang="ko-KR" altLang="en-US" sz="1400" dirty="0"/>
              <a:t>는 </a:t>
            </a:r>
            <a:r>
              <a:rPr kumimoji="1" lang="en-US" altLang="ko-KR" sz="1400" dirty="0"/>
              <a:t>Index </a:t>
            </a:r>
            <a:r>
              <a:rPr kumimoji="1" lang="ko-KR" altLang="en-US" sz="1400" dirty="0"/>
              <a:t>생성 기간이 오래 걸린 결과</a:t>
            </a:r>
            <a:endParaRPr kumimoji="1" lang="en-US" altLang="ko-KR" sz="1400" dirty="0"/>
          </a:p>
        </p:txBody>
      </p:sp>
      <p:sp>
        <p:nvSpPr>
          <p:cNvPr id="6" name="직사각형 5">
            <a:extLst>
              <a:ext uri="{FF2B5EF4-FFF2-40B4-BE49-F238E27FC236}">
                <a16:creationId xmlns:a16="http://schemas.microsoft.com/office/drawing/2014/main" id="{2F8FC94D-3776-C14D-AA5A-783E94EB8B89}"/>
              </a:ext>
            </a:extLst>
          </p:cNvPr>
          <p:cNvSpPr/>
          <p:nvPr/>
        </p:nvSpPr>
        <p:spPr>
          <a:xfrm>
            <a:off x="5137857" y="1625749"/>
            <a:ext cx="2661306" cy="369332"/>
          </a:xfrm>
          <a:prstGeom prst="rect">
            <a:avLst/>
          </a:prstGeom>
        </p:spPr>
        <p:txBody>
          <a:bodyPr wrap="none">
            <a:spAutoFit/>
          </a:bodyPr>
          <a:lstStyle/>
          <a:p>
            <a:r>
              <a:rPr lang="ko-Kore-KR" altLang="en-US" dirty="0"/>
              <a:t>TP</a:t>
            </a:r>
            <a:r>
              <a:rPr lang="en-US" altLang="ko-Kore-KR" dirty="0"/>
              <a:t>C-H </a:t>
            </a:r>
            <a:r>
              <a:rPr lang="ko-KR" altLang="en-US" dirty="0"/>
              <a:t>쿼리의 평균 시간</a:t>
            </a:r>
            <a:endParaRPr lang="ko-Kore-KR" altLang="en-US" dirty="0"/>
          </a:p>
        </p:txBody>
      </p:sp>
      <p:sp>
        <p:nvSpPr>
          <p:cNvPr id="35" name="TextBox 34">
            <a:extLst>
              <a:ext uri="{FF2B5EF4-FFF2-40B4-BE49-F238E27FC236}">
                <a16:creationId xmlns:a16="http://schemas.microsoft.com/office/drawing/2014/main" id="{6184AD33-3A68-1E48-A30D-9B924A9D2BA7}"/>
              </a:ext>
            </a:extLst>
          </p:cNvPr>
          <p:cNvSpPr txBox="1"/>
          <p:nvPr/>
        </p:nvSpPr>
        <p:spPr>
          <a:xfrm>
            <a:off x="5056473" y="5255829"/>
            <a:ext cx="3301796" cy="523220"/>
          </a:xfrm>
          <a:prstGeom prst="rect">
            <a:avLst/>
          </a:prstGeom>
          <a:solidFill>
            <a:schemeClr val="accent2">
              <a:lumMod val="20000"/>
              <a:lumOff val="80000"/>
            </a:schemeClr>
          </a:solidFill>
        </p:spPr>
        <p:txBody>
          <a:bodyPr wrap="square" rtlCol="0">
            <a:spAutoFit/>
          </a:bodyPr>
          <a:lstStyle/>
          <a:p>
            <a:r>
              <a:rPr kumimoji="1" lang="en-US" altLang="ko-Kore-KR" sz="1400" dirty="0"/>
              <a:t>Aurora</a:t>
            </a:r>
            <a:r>
              <a:rPr kumimoji="1" lang="ko-KR" altLang="en-US" sz="1400" dirty="0"/>
              <a:t>에 </a:t>
            </a:r>
            <a:r>
              <a:rPr kumimoji="1" lang="en-US" altLang="ko-KR" sz="1400" dirty="0"/>
              <a:t>Hint</a:t>
            </a:r>
            <a:r>
              <a:rPr kumimoji="1" lang="ko-KR" altLang="en-US" sz="1400" dirty="0" err="1"/>
              <a:t>를</a:t>
            </a:r>
            <a:r>
              <a:rPr kumimoji="1" lang="ko-KR" altLang="en-US" sz="1400" dirty="0"/>
              <a:t> 적용하여 쿼리 최적화 적용 후 성능 테스트 수행</a:t>
            </a:r>
            <a:endParaRPr kumimoji="1" lang="en-US" altLang="ko-KR" sz="1400" dirty="0"/>
          </a:p>
        </p:txBody>
      </p:sp>
      <p:sp>
        <p:nvSpPr>
          <p:cNvPr id="36" name="TextBox 35">
            <a:extLst>
              <a:ext uri="{FF2B5EF4-FFF2-40B4-BE49-F238E27FC236}">
                <a16:creationId xmlns:a16="http://schemas.microsoft.com/office/drawing/2014/main" id="{50214841-4B4D-D74B-8442-BE2F694B6831}"/>
              </a:ext>
            </a:extLst>
          </p:cNvPr>
          <p:cNvSpPr txBox="1"/>
          <p:nvPr/>
        </p:nvSpPr>
        <p:spPr>
          <a:xfrm>
            <a:off x="8696750" y="5214517"/>
            <a:ext cx="3301796" cy="523220"/>
          </a:xfrm>
          <a:prstGeom prst="rect">
            <a:avLst/>
          </a:prstGeom>
          <a:solidFill>
            <a:schemeClr val="accent2">
              <a:lumMod val="20000"/>
              <a:lumOff val="80000"/>
            </a:schemeClr>
          </a:solidFill>
        </p:spPr>
        <p:txBody>
          <a:bodyPr wrap="square" rtlCol="0">
            <a:spAutoFit/>
          </a:bodyPr>
          <a:lstStyle/>
          <a:p>
            <a:r>
              <a:rPr kumimoji="1" lang="en-US" altLang="ko-Kore-KR" sz="1400" dirty="0"/>
              <a:t>Aurora</a:t>
            </a:r>
            <a:r>
              <a:rPr kumimoji="1" lang="ko-KR" altLang="en-US" sz="1400" dirty="0"/>
              <a:t>에 </a:t>
            </a:r>
            <a:r>
              <a:rPr kumimoji="1" lang="en-US" altLang="ko-KR" sz="1400" dirty="0"/>
              <a:t>Hint</a:t>
            </a:r>
            <a:r>
              <a:rPr kumimoji="1" lang="ko-KR" altLang="en-US" sz="1400" dirty="0" err="1"/>
              <a:t>를</a:t>
            </a:r>
            <a:r>
              <a:rPr kumimoji="1" lang="ko-KR" altLang="en-US" sz="1400" dirty="0"/>
              <a:t> 적용하여 쿼리 최적화 적용 후 성능 테스트 수행</a:t>
            </a:r>
            <a:endParaRPr kumimoji="1" lang="en-US" altLang="ko-KR" sz="1400" dirty="0"/>
          </a:p>
        </p:txBody>
      </p:sp>
    </p:spTree>
    <p:extLst>
      <p:ext uri="{BB962C8B-B14F-4D97-AF65-F5344CB8AC3E}">
        <p14:creationId xmlns:p14="http://schemas.microsoft.com/office/powerpoint/2010/main" val="141426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32" grpId="0" animBg="1"/>
      <p:bldGraphic spid="34" grpId="0">
        <p:bldAsOne/>
      </p:bldGraphic>
      <p:bldGraphic spid="56" grpId="0">
        <p:bldAsOne/>
      </p:bldGraphic>
      <p:bldGraphic spid="57" grpId="0">
        <p:bldAsOne/>
      </p:bldGraphic>
      <p:bldP spid="58" grpId="0"/>
      <p:bldP spid="59" grpId="0"/>
      <p:bldP spid="60" grpId="0"/>
      <p:bldP spid="61" grpId="0"/>
      <p:bldP spid="63" grpId="0"/>
      <p:bldP spid="69" grpId="0"/>
      <p:bldP spid="70" grpId="0"/>
      <p:bldP spid="71" grpId="0"/>
      <p:bldP spid="72" grpId="0"/>
      <p:bldP spid="73"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0D1DC-5AA2-0243-97C3-42F6CB20A2E1}"/>
              </a:ext>
            </a:extLst>
          </p:cNvPr>
          <p:cNvSpPr>
            <a:spLocks noGrp="1"/>
          </p:cNvSpPr>
          <p:nvPr>
            <p:ph type="title"/>
          </p:nvPr>
        </p:nvSpPr>
        <p:spPr>
          <a:xfrm>
            <a:off x="760476" y="464730"/>
            <a:ext cx="10671048" cy="822960"/>
          </a:xfrm>
        </p:spPr>
        <p:txBody>
          <a:bodyPr anchor="ctr"/>
          <a:lstStyle/>
          <a:p>
            <a:r>
              <a:rPr lang="en-US" dirty="0"/>
              <a:t>MySQL + </a:t>
            </a:r>
            <a:r>
              <a:rPr lang="en-US" dirty="0" err="1"/>
              <a:t>HeatWave</a:t>
            </a:r>
            <a:r>
              <a:rPr lang="en-US" dirty="0"/>
              <a:t>  vs.  Amazon Redshift’s fastest shape</a:t>
            </a:r>
          </a:p>
        </p:txBody>
      </p:sp>
      <p:sp>
        <p:nvSpPr>
          <p:cNvPr id="7" name="Text Placeholder 2">
            <a:extLst>
              <a:ext uri="{FF2B5EF4-FFF2-40B4-BE49-F238E27FC236}">
                <a16:creationId xmlns:a16="http://schemas.microsoft.com/office/drawing/2014/main" id="{8E5CE05B-B9DB-5E4B-B6A5-83F6CE501138}"/>
              </a:ext>
            </a:extLst>
          </p:cNvPr>
          <p:cNvSpPr txBox="1">
            <a:spLocks/>
          </p:cNvSpPr>
          <p:nvPr/>
        </p:nvSpPr>
        <p:spPr>
          <a:xfrm>
            <a:off x="766763" y="1014709"/>
            <a:ext cx="10671048" cy="330540"/>
          </a:xfrm>
          <a:prstGeom prst="rect">
            <a:avLst/>
          </a:prstGeom>
        </p:spPr>
        <p:txBody>
          <a:bodyPr lIns="0"/>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ore-KR" dirty="0">
                <a:solidFill>
                  <a:srgbClr val="F29111"/>
                </a:solidFill>
              </a:rPr>
              <a:t>TPC-H </a:t>
            </a:r>
            <a:r>
              <a:rPr lang="ko-KR" altLang="en-US" dirty="0">
                <a:solidFill>
                  <a:srgbClr val="F29111"/>
                </a:solidFill>
              </a:rPr>
              <a:t>데이터 크기</a:t>
            </a:r>
            <a:r>
              <a:rPr lang="en-US" altLang="ko-KR" dirty="0">
                <a:solidFill>
                  <a:srgbClr val="F29111"/>
                </a:solidFill>
              </a:rPr>
              <a:t>:</a:t>
            </a:r>
            <a:r>
              <a:rPr lang="ko-KR" altLang="en-US" dirty="0">
                <a:solidFill>
                  <a:srgbClr val="F29111"/>
                </a:solidFill>
              </a:rPr>
              <a:t> </a:t>
            </a:r>
            <a:r>
              <a:rPr lang="en-US" altLang="ko-Kore-KR" dirty="0">
                <a:solidFill>
                  <a:srgbClr val="F29111"/>
                </a:solidFill>
              </a:rPr>
              <a:t>4TB</a:t>
            </a:r>
          </a:p>
        </p:txBody>
      </p:sp>
      <p:sp>
        <p:nvSpPr>
          <p:cNvPr id="12" name="Rectangle 11">
            <a:extLst>
              <a:ext uri="{FF2B5EF4-FFF2-40B4-BE49-F238E27FC236}">
                <a16:creationId xmlns:a16="http://schemas.microsoft.com/office/drawing/2014/main" id="{91CD3576-B471-7444-B5E2-BAEBCA6059C5}"/>
              </a:ext>
            </a:extLst>
          </p:cNvPr>
          <p:cNvSpPr/>
          <p:nvPr/>
        </p:nvSpPr>
        <p:spPr>
          <a:xfrm>
            <a:off x="6519934" y="5587451"/>
            <a:ext cx="152400" cy="158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4">
            <a:extLst>
              <a:ext uri="{FF2B5EF4-FFF2-40B4-BE49-F238E27FC236}">
                <a16:creationId xmlns:a16="http://schemas.microsoft.com/office/drawing/2014/main" id="{169395DC-970B-3D46-B360-2490AD213A66}"/>
              </a:ext>
            </a:extLst>
          </p:cNvPr>
          <p:cNvGraphicFramePr>
            <a:graphicFrameLocks/>
          </p:cNvGraphicFramePr>
          <p:nvPr/>
        </p:nvGraphicFramePr>
        <p:xfrm>
          <a:off x="1120695" y="1708526"/>
          <a:ext cx="4635738" cy="367421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E80F4B30-D676-7E4C-8688-E897B5275F7A}"/>
              </a:ext>
            </a:extLst>
          </p:cNvPr>
          <p:cNvSpPr txBox="1"/>
          <p:nvPr/>
        </p:nvSpPr>
        <p:spPr>
          <a:xfrm rot="16200000">
            <a:off x="-431203" y="3281387"/>
            <a:ext cx="3117927" cy="276999"/>
          </a:xfrm>
          <a:prstGeom prst="rect">
            <a:avLst/>
          </a:prstGeom>
          <a:noFill/>
        </p:spPr>
        <p:txBody>
          <a:bodyPr wrap="square" rtlCol="0">
            <a:spAutoFit/>
          </a:bodyPr>
          <a:lstStyle/>
          <a:p>
            <a:pPr algn="ctr"/>
            <a:r>
              <a:rPr lang="en-US" sz="1200" b="1"/>
              <a:t>Time (seconds)</a:t>
            </a:r>
          </a:p>
        </p:txBody>
      </p:sp>
      <p:cxnSp>
        <p:nvCxnSpPr>
          <p:cNvPr id="15" name="Straight Arrow Connector 14">
            <a:extLst>
              <a:ext uri="{FF2B5EF4-FFF2-40B4-BE49-F238E27FC236}">
                <a16:creationId xmlns:a16="http://schemas.microsoft.com/office/drawing/2014/main" id="{1B2E932E-5E52-314B-AF7A-F4530A6A81CC}"/>
              </a:ext>
            </a:extLst>
          </p:cNvPr>
          <p:cNvCxnSpPr>
            <a:cxnSpLocks/>
          </p:cNvCxnSpPr>
          <p:nvPr/>
        </p:nvCxnSpPr>
        <p:spPr>
          <a:xfrm>
            <a:off x="3589199" y="1916517"/>
            <a:ext cx="530627" cy="1868600"/>
          </a:xfrm>
          <a:prstGeom prst="straightConnector1">
            <a:avLst/>
          </a:prstGeom>
          <a:ln w="38100">
            <a:solidFill>
              <a:srgbClr val="2C5967"/>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CE797EB-AF86-674E-B8E7-8F929BB8B82A}"/>
              </a:ext>
            </a:extLst>
          </p:cNvPr>
          <p:cNvSpPr txBox="1"/>
          <p:nvPr/>
        </p:nvSpPr>
        <p:spPr>
          <a:xfrm>
            <a:off x="4010769" y="2198287"/>
            <a:ext cx="1241661" cy="1015663"/>
          </a:xfrm>
          <a:prstGeom prst="rect">
            <a:avLst/>
          </a:prstGeom>
          <a:noFill/>
        </p:spPr>
        <p:txBody>
          <a:bodyPr wrap="square" rtlCol="0">
            <a:spAutoFit/>
          </a:bodyPr>
          <a:lstStyle/>
          <a:p>
            <a:r>
              <a:rPr lang="en-US" sz="4000" b="1" dirty="0">
                <a:solidFill>
                  <a:schemeClr val="accent1"/>
                </a:solidFill>
              </a:rPr>
              <a:t>2.7x</a:t>
            </a:r>
          </a:p>
          <a:p>
            <a:r>
              <a:rPr lang="en-US" sz="2000" b="1" dirty="0"/>
              <a:t>Faster</a:t>
            </a:r>
          </a:p>
        </p:txBody>
      </p:sp>
      <p:graphicFrame>
        <p:nvGraphicFramePr>
          <p:cNvPr id="17" name="Content Placeholder 4">
            <a:extLst>
              <a:ext uri="{FF2B5EF4-FFF2-40B4-BE49-F238E27FC236}">
                <a16:creationId xmlns:a16="http://schemas.microsoft.com/office/drawing/2014/main" id="{5BDCA195-1EE3-4B41-A065-085AB2547C25}"/>
              </a:ext>
            </a:extLst>
          </p:cNvPr>
          <p:cNvGraphicFramePr>
            <a:graphicFrameLocks/>
          </p:cNvGraphicFramePr>
          <p:nvPr/>
        </p:nvGraphicFramePr>
        <p:xfrm>
          <a:off x="6531747" y="1678174"/>
          <a:ext cx="5486399" cy="3944186"/>
        </p:xfrm>
        <a:graphic>
          <a:graphicData uri="http://schemas.openxmlformats.org/drawingml/2006/chart">
            <c:chart xmlns:c="http://schemas.openxmlformats.org/drawingml/2006/chart" xmlns:r="http://schemas.openxmlformats.org/officeDocument/2006/relationships" r:id="rId4"/>
          </a:graphicData>
        </a:graphic>
      </p:graphicFrame>
      <p:cxnSp>
        <p:nvCxnSpPr>
          <p:cNvPr id="18" name="Straight Arrow Connector 17">
            <a:extLst>
              <a:ext uri="{FF2B5EF4-FFF2-40B4-BE49-F238E27FC236}">
                <a16:creationId xmlns:a16="http://schemas.microsoft.com/office/drawing/2014/main" id="{0FBBC969-DC7B-0743-8FA3-12D500EFFC3E}"/>
              </a:ext>
            </a:extLst>
          </p:cNvPr>
          <p:cNvCxnSpPr>
            <a:cxnSpLocks/>
          </p:cNvCxnSpPr>
          <p:nvPr/>
        </p:nvCxnSpPr>
        <p:spPr>
          <a:xfrm>
            <a:off x="8935248" y="2152910"/>
            <a:ext cx="557097" cy="1806872"/>
          </a:xfrm>
          <a:prstGeom prst="straightConnector1">
            <a:avLst/>
          </a:prstGeom>
          <a:ln w="38100">
            <a:solidFill>
              <a:srgbClr val="2C5967"/>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EB26B02-CDDA-A947-B6FD-C15EC9389345}"/>
              </a:ext>
            </a:extLst>
          </p:cNvPr>
          <p:cNvSpPr txBox="1"/>
          <p:nvPr/>
        </p:nvSpPr>
        <p:spPr>
          <a:xfrm>
            <a:off x="9474337" y="2108150"/>
            <a:ext cx="1596971" cy="984885"/>
          </a:xfrm>
          <a:prstGeom prst="rect">
            <a:avLst/>
          </a:prstGeom>
          <a:noFill/>
        </p:spPr>
        <p:txBody>
          <a:bodyPr wrap="square" rtlCol="0">
            <a:spAutoFit/>
          </a:bodyPr>
          <a:lstStyle/>
          <a:p>
            <a:r>
              <a:rPr lang="en-US" sz="4000" b="1" dirty="0">
                <a:solidFill>
                  <a:schemeClr val="accent1"/>
                </a:solidFill>
              </a:rPr>
              <a:t>3x</a:t>
            </a:r>
          </a:p>
          <a:p>
            <a:r>
              <a:rPr lang="en-US" b="1" dirty="0"/>
              <a:t>Cheaper</a:t>
            </a:r>
          </a:p>
        </p:txBody>
      </p:sp>
      <p:sp>
        <p:nvSpPr>
          <p:cNvPr id="20" name="TextBox 19">
            <a:extLst>
              <a:ext uri="{FF2B5EF4-FFF2-40B4-BE49-F238E27FC236}">
                <a16:creationId xmlns:a16="http://schemas.microsoft.com/office/drawing/2014/main" id="{0F0909E8-2277-F246-ABD7-09303CBD2FB9}"/>
              </a:ext>
            </a:extLst>
          </p:cNvPr>
          <p:cNvSpPr txBox="1"/>
          <p:nvPr/>
        </p:nvSpPr>
        <p:spPr>
          <a:xfrm rot="16200000">
            <a:off x="4811493" y="3281387"/>
            <a:ext cx="3117927" cy="276999"/>
          </a:xfrm>
          <a:prstGeom prst="rect">
            <a:avLst/>
          </a:prstGeom>
          <a:noFill/>
        </p:spPr>
        <p:txBody>
          <a:bodyPr wrap="square" rtlCol="0">
            <a:spAutoFit/>
          </a:bodyPr>
          <a:lstStyle/>
          <a:p>
            <a:pPr algn="ctr"/>
            <a:r>
              <a:rPr lang="en-US" sz="1200" b="1"/>
              <a:t>Cost ($)</a:t>
            </a:r>
          </a:p>
        </p:txBody>
      </p:sp>
      <p:sp>
        <p:nvSpPr>
          <p:cNvPr id="21" name="TextBox 20">
            <a:extLst>
              <a:ext uri="{FF2B5EF4-FFF2-40B4-BE49-F238E27FC236}">
                <a16:creationId xmlns:a16="http://schemas.microsoft.com/office/drawing/2014/main" id="{3DFC4232-9A49-2343-9D32-8BD5D0D7BEE6}"/>
              </a:ext>
            </a:extLst>
          </p:cNvPr>
          <p:cNvSpPr txBox="1"/>
          <p:nvPr/>
        </p:nvSpPr>
        <p:spPr>
          <a:xfrm rot="5400000">
            <a:off x="9570543" y="4298871"/>
            <a:ext cx="896279" cy="461665"/>
          </a:xfrm>
          <a:prstGeom prst="rect">
            <a:avLst/>
          </a:prstGeom>
          <a:noFill/>
        </p:spPr>
        <p:txBody>
          <a:bodyPr wrap="square" rtlCol="0">
            <a:spAutoFit/>
          </a:bodyPr>
          <a:lstStyle/>
          <a:p>
            <a:pPr algn="ctr"/>
            <a:r>
              <a:rPr lang="en-US" sz="1200" b="1" dirty="0"/>
              <a:t>OLTP + Analytics </a:t>
            </a:r>
          </a:p>
        </p:txBody>
      </p:sp>
      <p:sp>
        <p:nvSpPr>
          <p:cNvPr id="22" name="TextBox 21">
            <a:extLst>
              <a:ext uri="{FF2B5EF4-FFF2-40B4-BE49-F238E27FC236}">
                <a16:creationId xmlns:a16="http://schemas.microsoft.com/office/drawing/2014/main" id="{F4D39000-09DB-0448-AF3D-F4DB481E9E87}"/>
              </a:ext>
            </a:extLst>
          </p:cNvPr>
          <p:cNvSpPr txBox="1"/>
          <p:nvPr/>
        </p:nvSpPr>
        <p:spPr>
          <a:xfrm>
            <a:off x="2670134" y="1918317"/>
            <a:ext cx="605113" cy="338554"/>
          </a:xfrm>
          <a:prstGeom prst="rect">
            <a:avLst/>
          </a:prstGeom>
          <a:noFill/>
        </p:spPr>
        <p:txBody>
          <a:bodyPr wrap="square" rtlCol="0">
            <a:spAutoFit/>
          </a:bodyPr>
          <a:lstStyle/>
          <a:p>
            <a:pPr algn="ctr"/>
            <a:r>
              <a:rPr lang="en-US" sz="1600" b="1" dirty="0">
                <a:solidFill>
                  <a:schemeClr val="bg1"/>
                </a:solidFill>
              </a:rPr>
              <a:t>19.7</a:t>
            </a:r>
          </a:p>
        </p:txBody>
      </p:sp>
      <p:sp>
        <p:nvSpPr>
          <p:cNvPr id="23" name="TextBox 22">
            <a:extLst>
              <a:ext uri="{FF2B5EF4-FFF2-40B4-BE49-F238E27FC236}">
                <a16:creationId xmlns:a16="http://schemas.microsoft.com/office/drawing/2014/main" id="{984BBE81-2F6C-4C40-9A0D-A2D1108116EC}"/>
              </a:ext>
            </a:extLst>
          </p:cNvPr>
          <p:cNvSpPr txBox="1"/>
          <p:nvPr/>
        </p:nvSpPr>
        <p:spPr>
          <a:xfrm>
            <a:off x="3782883" y="4040846"/>
            <a:ext cx="589462" cy="338554"/>
          </a:xfrm>
          <a:prstGeom prst="rect">
            <a:avLst/>
          </a:prstGeom>
          <a:noFill/>
        </p:spPr>
        <p:txBody>
          <a:bodyPr wrap="square" rtlCol="0">
            <a:spAutoFit/>
          </a:bodyPr>
          <a:lstStyle/>
          <a:p>
            <a:pPr algn="ctr"/>
            <a:r>
              <a:rPr lang="en-US" sz="1600" b="1" dirty="0">
                <a:solidFill>
                  <a:schemeClr val="bg1"/>
                </a:solidFill>
              </a:rPr>
              <a:t>7.3</a:t>
            </a:r>
          </a:p>
        </p:txBody>
      </p:sp>
      <p:sp>
        <p:nvSpPr>
          <p:cNvPr id="28" name="TextBox 27">
            <a:extLst>
              <a:ext uri="{FF2B5EF4-FFF2-40B4-BE49-F238E27FC236}">
                <a16:creationId xmlns:a16="http://schemas.microsoft.com/office/drawing/2014/main" id="{B7E77487-7E9E-FC44-8CC0-BDEE2AAB3314}"/>
              </a:ext>
            </a:extLst>
          </p:cNvPr>
          <p:cNvSpPr txBox="1"/>
          <p:nvPr/>
        </p:nvSpPr>
        <p:spPr>
          <a:xfrm>
            <a:off x="7829749" y="2119254"/>
            <a:ext cx="1153123" cy="338554"/>
          </a:xfrm>
          <a:prstGeom prst="rect">
            <a:avLst/>
          </a:prstGeom>
          <a:noFill/>
        </p:spPr>
        <p:txBody>
          <a:bodyPr wrap="square" rtlCol="0">
            <a:spAutoFit/>
          </a:bodyPr>
          <a:lstStyle/>
          <a:p>
            <a:pPr algn="ctr"/>
            <a:r>
              <a:rPr lang="en-US" sz="1600" b="1" dirty="0">
                <a:solidFill>
                  <a:schemeClr val="bg1"/>
                </a:solidFill>
              </a:rPr>
              <a:t>$110,560</a:t>
            </a:r>
          </a:p>
        </p:txBody>
      </p:sp>
      <p:sp>
        <p:nvSpPr>
          <p:cNvPr id="29" name="TextBox 28">
            <a:extLst>
              <a:ext uri="{FF2B5EF4-FFF2-40B4-BE49-F238E27FC236}">
                <a16:creationId xmlns:a16="http://schemas.microsoft.com/office/drawing/2014/main" id="{E516584C-2D55-7E4D-B585-ABFE595AF65D}"/>
              </a:ext>
            </a:extLst>
          </p:cNvPr>
          <p:cNvSpPr txBox="1"/>
          <p:nvPr/>
        </p:nvSpPr>
        <p:spPr>
          <a:xfrm>
            <a:off x="8793116" y="4060763"/>
            <a:ext cx="1074246" cy="338554"/>
          </a:xfrm>
          <a:prstGeom prst="rect">
            <a:avLst/>
          </a:prstGeom>
          <a:noFill/>
        </p:spPr>
        <p:txBody>
          <a:bodyPr wrap="square" rtlCol="0">
            <a:spAutoFit/>
          </a:bodyPr>
          <a:lstStyle/>
          <a:p>
            <a:pPr algn="ctr"/>
            <a:r>
              <a:rPr lang="en-US" sz="1600" b="1" dirty="0">
                <a:solidFill>
                  <a:schemeClr val="bg1"/>
                </a:solidFill>
              </a:rPr>
              <a:t>$37,022</a:t>
            </a:r>
          </a:p>
        </p:txBody>
      </p:sp>
      <p:sp>
        <p:nvSpPr>
          <p:cNvPr id="26" name="TextBox 25">
            <a:extLst>
              <a:ext uri="{FF2B5EF4-FFF2-40B4-BE49-F238E27FC236}">
                <a16:creationId xmlns:a16="http://schemas.microsoft.com/office/drawing/2014/main" id="{A0158C1D-35C1-2F4E-9CAA-0C3009A8015E}"/>
              </a:ext>
            </a:extLst>
          </p:cNvPr>
          <p:cNvSpPr txBox="1"/>
          <p:nvPr/>
        </p:nvSpPr>
        <p:spPr>
          <a:xfrm>
            <a:off x="7881209" y="1851086"/>
            <a:ext cx="984886" cy="276999"/>
          </a:xfrm>
          <a:prstGeom prst="rect">
            <a:avLst/>
          </a:prstGeom>
          <a:noFill/>
        </p:spPr>
        <p:txBody>
          <a:bodyPr wrap="square" rtlCol="0">
            <a:spAutoFit/>
          </a:bodyPr>
          <a:lstStyle/>
          <a:p>
            <a:pPr algn="ctr"/>
            <a:r>
              <a:rPr lang="en-US" sz="1200" b="1" dirty="0"/>
              <a:t>Analytics </a:t>
            </a:r>
          </a:p>
        </p:txBody>
      </p:sp>
      <p:sp>
        <p:nvSpPr>
          <p:cNvPr id="27" name="Footer Placeholder 3">
            <a:extLst>
              <a:ext uri="{FF2B5EF4-FFF2-40B4-BE49-F238E27FC236}">
                <a16:creationId xmlns:a16="http://schemas.microsoft.com/office/drawing/2014/main" id="{05DC7F52-0EC0-1F4A-848B-8BED99134DEE}"/>
              </a:ext>
            </a:extLst>
          </p:cNvPr>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endParaRPr lang="en-US" dirty="0"/>
          </a:p>
        </p:txBody>
      </p:sp>
      <p:sp>
        <p:nvSpPr>
          <p:cNvPr id="30" name="Slide Number Placeholder 5">
            <a:extLst>
              <a:ext uri="{FF2B5EF4-FFF2-40B4-BE49-F238E27FC236}">
                <a16:creationId xmlns:a16="http://schemas.microsoft.com/office/drawing/2014/main" id="{EB86664F-C9FE-2842-ABF9-DD84293A7B59}"/>
              </a:ext>
            </a:extLst>
          </p:cNvPr>
          <p:cNvSpPr txBox="1">
            <a:spLocks/>
          </p:cNvSpPr>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11</a:t>
            </a:fld>
            <a:endParaRPr lang="en-US" dirty="0"/>
          </a:p>
        </p:txBody>
      </p:sp>
      <p:sp>
        <p:nvSpPr>
          <p:cNvPr id="25" name="TextBox 24">
            <a:extLst>
              <a:ext uri="{FF2B5EF4-FFF2-40B4-BE49-F238E27FC236}">
                <a16:creationId xmlns:a16="http://schemas.microsoft.com/office/drawing/2014/main" id="{A542DBF7-3F0D-CA4E-9A38-C865F1C7C358}"/>
              </a:ext>
            </a:extLst>
          </p:cNvPr>
          <p:cNvSpPr txBox="1"/>
          <p:nvPr/>
        </p:nvSpPr>
        <p:spPr>
          <a:xfrm>
            <a:off x="2526460" y="1591235"/>
            <a:ext cx="984886" cy="276999"/>
          </a:xfrm>
          <a:prstGeom prst="rect">
            <a:avLst/>
          </a:prstGeom>
          <a:noFill/>
        </p:spPr>
        <p:txBody>
          <a:bodyPr wrap="square" rtlCol="0">
            <a:spAutoFit/>
          </a:bodyPr>
          <a:lstStyle/>
          <a:p>
            <a:pPr algn="ctr"/>
            <a:r>
              <a:rPr lang="en-US" sz="1200" b="1" dirty="0"/>
              <a:t>Analytics </a:t>
            </a:r>
          </a:p>
        </p:txBody>
      </p:sp>
      <p:sp>
        <p:nvSpPr>
          <p:cNvPr id="31" name="TextBox 30">
            <a:extLst>
              <a:ext uri="{FF2B5EF4-FFF2-40B4-BE49-F238E27FC236}">
                <a16:creationId xmlns:a16="http://schemas.microsoft.com/office/drawing/2014/main" id="{3CB12843-0C6F-174C-BB64-55B6BE6281EE}"/>
              </a:ext>
            </a:extLst>
          </p:cNvPr>
          <p:cNvSpPr txBox="1"/>
          <p:nvPr/>
        </p:nvSpPr>
        <p:spPr>
          <a:xfrm rot="5400000">
            <a:off x="4366429" y="4189452"/>
            <a:ext cx="984886" cy="461665"/>
          </a:xfrm>
          <a:prstGeom prst="rect">
            <a:avLst/>
          </a:prstGeom>
          <a:noFill/>
        </p:spPr>
        <p:txBody>
          <a:bodyPr wrap="square" rtlCol="0">
            <a:spAutoFit/>
          </a:bodyPr>
          <a:lstStyle/>
          <a:p>
            <a:pPr algn="ctr"/>
            <a:r>
              <a:rPr lang="en-US" sz="1200" b="1" dirty="0"/>
              <a:t>OLTP + Analytics </a:t>
            </a:r>
          </a:p>
        </p:txBody>
      </p:sp>
      <p:sp>
        <p:nvSpPr>
          <p:cNvPr id="32" name="Rectangle 31">
            <a:extLst>
              <a:ext uri="{FF2B5EF4-FFF2-40B4-BE49-F238E27FC236}">
                <a16:creationId xmlns:a16="http://schemas.microsoft.com/office/drawing/2014/main" id="{66769CE9-0D6B-5B4C-AFF2-EFF95B3E5FCB}"/>
              </a:ext>
            </a:extLst>
          </p:cNvPr>
          <p:cNvSpPr/>
          <p:nvPr/>
        </p:nvSpPr>
        <p:spPr>
          <a:xfrm>
            <a:off x="3311551" y="5587451"/>
            <a:ext cx="152400" cy="1581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F5222E-A603-AD48-8017-EF8ED17C4D41}"/>
              </a:ext>
            </a:extLst>
          </p:cNvPr>
          <p:cNvSpPr/>
          <p:nvPr/>
        </p:nvSpPr>
        <p:spPr>
          <a:xfrm>
            <a:off x="760475" y="5986608"/>
            <a:ext cx="10671047" cy="430887"/>
          </a:xfrm>
          <a:prstGeom prst="rect">
            <a:avLst/>
          </a:prstGeom>
        </p:spPr>
        <p:txBody>
          <a:bodyPr wrap="square" lIns="0">
            <a:spAutoFit/>
          </a:bodyPr>
          <a:lstStyle/>
          <a:p>
            <a:r>
              <a:rPr lang="en-US" sz="1100" dirty="0">
                <a:solidFill>
                  <a:srgbClr val="000000"/>
                </a:solidFill>
                <a:latin typeface="Arial" panose="020B0604020202020204" pitchFamily="34" charset="0"/>
              </a:rPr>
              <a:t>*Benchmark queries are derived from the TPC-H benchmark, but results are not comparable to published TPC-H benchmark results since they do not comply with the TPC-H specification</a:t>
            </a:r>
            <a:endParaRPr lang="en-US" sz="1100" dirty="0"/>
          </a:p>
        </p:txBody>
      </p:sp>
      <p:sp>
        <p:nvSpPr>
          <p:cNvPr id="33" name="TextBox 32">
            <a:extLst>
              <a:ext uri="{FF2B5EF4-FFF2-40B4-BE49-F238E27FC236}">
                <a16:creationId xmlns:a16="http://schemas.microsoft.com/office/drawing/2014/main" id="{07D7FFD2-0A05-5F49-B4D6-A1695A30F123}"/>
              </a:ext>
            </a:extLst>
          </p:cNvPr>
          <p:cNvSpPr txBox="1"/>
          <p:nvPr/>
        </p:nvSpPr>
        <p:spPr>
          <a:xfrm>
            <a:off x="3527885" y="5541179"/>
            <a:ext cx="2993572" cy="461665"/>
          </a:xfrm>
          <a:prstGeom prst="rect">
            <a:avLst/>
          </a:prstGeom>
          <a:noFill/>
        </p:spPr>
        <p:txBody>
          <a:bodyPr wrap="square" rtlCol="0">
            <a:spAutoFit/>
          </a:bodyPr>
          <a:lstStyle/>
          <a:p>
            <a:r>
              <a:rPr lang="en-US" sz="1200" dirty="0"/>
              <a:t>Redshift (2 * ra3.4xlarge)</a:t>
            </a:r>
          </a:p>
          <a:p>
            <a:endParaRPr lang="en-US" sz="1200" dirty="0"/>
          </a:p>
        </p:txBody>
      </p:sp>
      <p:sp>
        <p:nvSpPr>
          <p:cNvPr id="34" name="TextBox 33">
            <a:extLst>
              <a:ext uri="{FF2B5EF4-FFF2-40B4-BE49-F238E27FC236}">
                <a16:creationId xmlns:a16="http://schemas.microsoft.com/office/drawing/2014/main" id="{0D4EAF44-2912-D845-8BB0-9A3905B75F33}"/>
              </a:ext>
            </a:extLst>
          </p:cNvPr>
          <p:cNvSpPr txBox="1"/>
          <p:nvPr/>
        </p:nvSpPr>
        <p:spPr>
          <a:xfrm>
            <a:off x="6749150" y="5541179"/>
            <a:ext cx="3581401" cy="276999"/>
          </a:xfrm>
          <a:prstGeom prst="rect">
            <a:avLst/>
          </a:prstGeom>
          <a:noFill/>
        </p:spPr>
        <p:txBody>
          <a:bodyPr wrap="square" rtlCol="0">
            <a:spAutoFit/>
          </a:bodyPr>
          <a:lstStyle/>
          <a:p>
            <a:r>
              <a:rPr lang="en-US" sz="1200" dirty="0"/>
              <a:t>MySQL + </a:t>
            </a:r>
            <a:r>
              <a:rPr lang="en-US" sz="1200" dirty="0" err="1"/>
              <a:t>HeatWave</a:t>
            </a:r>
            <a:r>
              <a:rPr lang="en-US" sz="1200" dirty="0"/>
              <a:t> (10 E3 nodes)</a:t>
            </a:r>
          </a:p>
        </p:txBody>
      </p:sp>
    </p:spTree>
    <p:extLst>
      <p:ext uri="{BB962C8B-B14F-4D97-AF65-F5344CB8AC3E}">
        <p14:creationId xmlns:p14="http://schemas.microsoft.com/office/powerpoint/2010/main" val="317996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3" grpId="0">
        <p:bldAsOne/>
      </p:bldGraphic>
      <p:bldP spid="14" grpId="0"/>
      <p:bldP spid="16" grpId="0"/>
      <p:bldGraphic spid="17" grpId="0">
        <p:bldAsOne/>
      </p:bldGraphic>
      <p:bldP spid="19" grpId="0"/>
      <p:bldP spid="20" grpId="0"/>
      <p:bldP spid="21" grpId="0"/>
      <p:bldP spid="22" grpId="0"/>
      <p:bldP spid="23" grpId="0"/>
      <p:bldP spid="28" grpId="0"/>
      <p:bldP spid="29" grpId="0"/>
      <p:bldP spid="26" grpId="0"/>
      <p:bldP spid="25" grpId="0"/>
      <p:bldP spid="31" grpId="0"/>
      <p:bldP spid="32" grpId="0" animBg="1"/>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E5CE05B-B9DB-5E4B-B6A5-83F6CE501138}"/>
              </a:ext>
            </a:extLst>
          </p:cNvPr>
          <p:cNvSpPr txBox="1">
            <a:spLocks/>
          </p:cNvSpPr>
          <p:nvPr/>
        </p:nvSpPr>
        <p:spPr>
          <a:xfrm>
            <a:off x="766763" y="1014709"/>
            <a:ext cx="10671048" cy="330540"/>
          </a:xfrm>
          <a:prstGeom prst="rect">
            <a:avLst/>
          </a:prstGeom>
        </p:spPr>
        <p:txBody>
          <a:bodyPr lIns="0"/>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ore-KR" dirty="0">
                <a:solidFill>
                  <a:srgbClr val="F29111"/>
                </a:solidFill>
              </a:rPr>
              <a:t>TPC-H </a:t>
            </a:r>
            <a:r>
              <a:rPr lang="ko-KR" altLang="en-US" dirty="0">
                <a:solidFill>
                  <a:srgbClr val="F29111"/>
                </a:solidFill>
              </a:rPr>
              <a:t>데이터 크기</a:t>
            </a:r>
            <a:r>
              <a:rPr lang="en-US" altLang="ko-KR" dirty="0">
                <a:solidFill>
                  <a:srgbClr val="F29111"/>
                </a:solidFill>
              </a:rPr>
              <a:t>:</a:t>
            </a:r>
            <a:r>
              <a:rPr lang="ko-KR" altLang="en-US" dirty="0">
                <a:solidFill>
                  <a:srgbClr val="F29111"/>
                </a:solidFill>
              </a:rPr>
              <a:t> </a:t>
            </a:r>
            <a:r>
              <a:rPr lang="en-US" altLang="ko-Kore-KR" dirty="0">
                <a:solidFill>
                  <a:srgbClr val="F29111"/>
                </a:solidFill>
              </a:rPr>
              <a:t>4TB</a:t>
            </a:r>
          </a:p>
          <a:p>
            <a:endParaRPr lang="en-US" dirty="0">
              <a:solidFill>
                <a:srgbClr val="F29111"/>
              </a:solidFill>
            </a:endParaRPr>
          </a:p>
        </p:txBody>
      </p:sp>
      <p:sp>
        <p:nvSpPr>
          <p:cNvPr id="9" name="Rectangle 8">
            <a:extLst>
              <a:ext uri="{FF2B5EF4-FFF2-40B4-BE49-F238E27FC236}">
                <a16:creationId xmlns:a16="http://schemas.microsoft.com/office/drawing/2014/main" id="{2B31D12C-17C5-2B49-92BA-F8B26EF582F1}"/>
              </a:ext>
            </a:extLst>
          </p:cNvPr>
          <p:cNvSpPr/>
          <p:nvPr/>
        </p:nvSpPr>
        <p:spPr>
          <a:xfrm>
            <a:off x="3313074" y="5546840"/>
            <a:ext cx="152400" cy="1581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71ACD9-BA4B-7C41-90C0-7677FE6681C2}"/>
              </a:ext>
            </a:extLst>
          </p:cNvPr>
          <p:cNvSpPr/>
          <p:nvPr/>
        </p:nvSpPr>
        <p:spPr>
          <a:xfrm>
            <a:off x="6521457" y="5546840"/>
            <a:ext cx="152400" cy="158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4">
            <a:extLst>
              <a:ext uri="{FF2B5EF4-FFF2-40B4-BE49-F238E27FC236}">
                <a16:creationId xmlns:a16="http://schemas.microsoft.com/office/drawing/2014/main" id="{DCB06391-26B5-CB41-A5F3-A2342E58349B}"/>
              </a:ext>
            </a:extLst>
          </p:cNvPr>
          <p:cNvGraphicFramePr>
            <a:graphicFrameLocks/>
          </p:cNvGraphicFramePr>
          <p:nvPr/>
        </p:nvGraphicFramePr>
        <p:xfrm>
          <a:off x="1122218" y="1667915"/>
          <a:ext cx="4635738" cy="367421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38F13C38-C6E4-3A43-BCC3-867BD98F14F0}"/>
              </a:ext>
            </a:extLst>
          </p:cNvPr>
          <p:cNvSpPr txBox="1"/>
          <p:nvPr/>
        </p:nvSpPr>
        <p:spPr>
          <a:xfrm rot="16200000">
            <a:off x="-429680" y="3240776"/>
            <a:ext cx="3117927" cy="276999"/>
          </a:xfrm>
          <a:prstGeom prst="rect">
            <a:avLst/>
          </a:prstGeom>
          <a:noFill/>
        </p:spPr>
        <p:txBody>
          <a:bodyPr wrap="square" rtlCol="0">
            <a:spAutoFit/>
          </a:bodyPr>
          <a:lstStyle/>
          <a:p>
            <a:pPr algn="ctr"/>
            <a:r>
              <a:rPr lang="en-US" sz="1200" b="1"/>
              <a:t>Time (seconds)</a:t>
            </a:r>
          </a:p>
        </p:txBody>
      </p:sp>
      <p:cxnSp>
        <p:nvCxnSpPr>
          <p:cNvPr id="15" name="Straight Arrow Connector 14">
            <a:extLst>
              <a:ext uri="{FF2B5EF4-FFF2-40B4-BE49-F238E27FC236}">
                <a16:creationId xmlns:a16="http://schemas.microsoft.com/office/drawing/2014/main" id="{A89E4C5E-030B-D942-BBEF-38AF5BB8E022}"/>
              </a:ext>
            </a:extLst>
          </p:cNvPr>
          <p:cNvCxnSpPr>
            <a:cxnSpLocks/>
            <a:endCxn id="22" idx="0"/>
          </p:cNvCxnSpPr>
          <p:nvPr/>
        </p:nvCxnSpPr>
        <p:spPr>
          <a:xfrm>
            <a:off x="3605962" y="2270921"/>
            <a:ext cx="547865" cy="2276883"/>
          </a:xfrm>
          <a:prstGeom prst="straightConnector1">
            <a:avLst/>
          </a:prstGeom>
          <a:ln w="38100">
            <a:solidFill>
              <a:srgbClr val="2C5967"/>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4CC43B-9F4C-DA44-AFD7-3C034AA26B79}"/>
              </a:ext>
            </a:extLst>
          </p:cNvPr>
          <p:cNvSpPr txBox="1"/>
          <p:nvPr/>
        </p:nvSpPr>
        <p:spPr>
          <a:xfrm>
            <a:off x="4012292" y="2837475"/>
            <a:ext cx="1394951" cy="1015663"/>
          </a:xfrm>
          <a:prstGeom prst="rect">
            <a:avLst/>
          </a:prstGeom>
          <a:noFill/>
        </p:spPr>
        <p:txBody>
          <a:bodyPr wrap="square" rtlCol="0">
            <a:spAutoFit/>
          </a:bodyPr>
          <a:lstStyle/>
          <a:p>
            <a:r>
              <a:rPr lang="en-US" sz="4000" b="1" dirty="0">
                <a:solidFill>
                  <a:schemeClr val="accent1"/>
                </a:solidFill>
              </a:rPr>
              <a:t>17.7x</a:t>
            </a:r>
          </a:p>
          <a:p>
            <a:r>
              <a:rPr lang="en-US" sz="2000" b="1" dirty="0"/>
              <a:t>Faster</a:t>
            </a:r>
          </a:p>
        </p:txBody>
      </p:sp>
      <p:sp>
        <p:nvSpPr>
          <p:cNvPr id="21" name="TextBox 20">
            <a:extLst>
              <a:ext uri="{FF2B5EF4-FFF2-40B4-BE49-F238E27FC236}">
                <a16:creationId xmlns:a16="http://schemas.microsoft.com/office/drawing/2014/main" id="{94625C13-BBED-A341-9BF3-1751AB59385D}"/>
              </a:ext>
            </a:extLst>
          </p:cNvPr>
          <p:cNvSpPr txBox="1"/>
          <p:nvPr/>
        </p:nvSpPr>
        <p:spPr>
          <a:xfrm>
            <a:off x="2472583" y="2338906"/>
            <a:ext cx="1031436" cy="338554"/>
          </a:xfrm>
          <a:prstGeom prst="rect">
            <a:avLst/>
          </a:prstGeom>
          <a:noFill/>
        </p:spPr>
        <p:txBody>
          <a:bodyPr wrap="square" rtlCol="0">
            <a:spAutoFit/>
          </a:bodyPr>
          <a:lstStyle/>
          <a:p>
            <a:pPr algn="ctr"/>
            <a:r>
              <a:rPr lang="en-US" sz="1600" b="1" dirty="0">
                <a:solidFill>
                  <a:schemeClr val="bg1"/>
                </a:solidFill>
              </a:rPr>
              <a:t>129.7</a:t>
            </a:r>
          </a:p>
        </p:txBody>
      </p:sp>
      <p:sp>
        <p:nvSpPr>
          <p:cNvPr id="22" name="TextBox 21">
            <a:extLst>
              <a:ext uri="{FF2B5EF4-FFF2-40B4-BE49-F238E27FC236}">
                <a16:creationId xmlns:a16="http://schemas.microsoft.com/office/drawing/2014/main" id="{F532A7DF-B8AB-DF43-A381-C2ABBA82503B}"/>
              </a:ext>
            </a:extLst>
          </p:cNvPr>
          <p:cNvSpPr txBox="1"/>
          <p:nvPr/>
        </p:nvSpPr>
        <p:spPr>
          <a:xfrm>
            <a:off x="3859096" y="4547804"/>
            <a:ext cx="589462" cy="338554"/>
          </a:xfrm>
          <a:prstGeom prst="rect">
            <a:avLst/>
          </a:prstGeom>
          <a:noFill/>
        </p:spPr>
        <p:txBody>
          <a:bodyPr wrap="square" rtlCol="0">
            <a:spAutoFit/>
          </a:bodyPr>
          <a:lstStyle/>
          <a:p>
            <a:pPr algn="ctr"/>
            <a:r>
              <a:rPr lang="en-US" sz="1600" b="1" dirty="0">
                <a:solidFill>
                  <a:schemeClr val="tx2"/>
                </a:solidFill>
              </a:rPr>
              <a:t>7.3</a:t>
            </a:r>
          </a:p>
        </p:txBody>
      </p:sp>
      <p:graphicFrame>
        <p:nvGraphicFramePr>
          <p:cNvPr id="25" name="Content Placeholder 4">
            <a:extLst>
              <a:ext uri="{FF2B5EF4-FFF2-40B4-BE49-F238E27FC236}">
                <a16:creationId xmlns:a16="http://schemas.microsoft.com/office/drawing/2014/main" id="{F995EDF6-C42C-3F40-A8C7-DCA337ED1808}"/>
              </a:ext>
            </a:extLst>
          </p:cNvPr>
          <p:cNvGraphicFramePr>
            <a:graphicFrameLocks/>
          </p:cNvGraphicFramePr>
          <p:nvPr/>
        </p:nvGraphicFramePr>
        <p:xfrm>
          <a:off x="6533270" y="1637563"/>
          <a:ext cx="5486399" cy="3944186"/>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a:extLst>
              <a:ext uri="{FF2B5EF4-FFF2-40B4-BE49-F238E27FC236}">
                <a16:creationId xmlns:a16="http://schemas.microsoft.com/office/drawing/2014/main" id="{39921625-F8FB-2844-A26F-6F1DFAEC7664}"/>
              </a:ext>
            </a:extLst>
          </p:cNvPr>
          <p:cNvSpPr txBox="1"/>
          <p:nvPr/>
        </p:nvSpPr>
        <p:spPr>
          <a:xfrm>
            <a:off x="9868885" y="2185018"/>
            <a:ext cx="1462218" cy="984885"/>
          </a:xfrm>
          <a:prstGeom prst="rect">
            <a:avLst/>
          </a:prstGeom>
          <a:noFill/>
        </p:spPr>
        <p:txBody>
          <a:bodyPr wrap="square" rtlCol="0">
            <a:spAutoFit/>
          </a:bodyPr>
          <a:lstStyle/>
          <a:p>
            <a:r>
              <a:rPr lang="en-US" sz="4000" b="1" dirty="0">
                <a:solidFill>
                  <a:schemeClr val="accent1"/>
                </a:solidFill>
              </a:rPr>
              <a:t>3%</a:t>
            </a:r>
          </a:p>
          <a:p>
            <a:r>
              <a:rPr lang="en-US" b="1" dirty="0"/>
              <a:t>Lower cost</a:t>
            </a:r>
          </a:p>
        </p:txBody>
      </p:sp>
      <p:sp>
        <p:nvSpPr>
          <p:cNvPr id="28" name="TextBox 27">
            <a:extLst>
              <a:ext uri="{FF2B5EF4-FFF2-40B4-BE49-F238E27FC236}">
                <a16:creationId xmlns:a16="http://schemas.microsoft.com/office/drawing/2014/main" id="{48D0C5BE-D88A-0342-87A1-54001F15E8BC}"/>
              </a:ext>
            </a:extLst>
          </p:cNvPr>
          <p:cNvSpPr txBox="1"/>
          <p:nvPr/>
        </p:nvSpPr>
        <p:spPr>
          <a:xfrm rot="16200000">
            <a:off x="4813016" y="3240776"/>
            <a:ext cx="3117927" cy="276999"/>
          </a:xfrm>
          <a:prstGeom prst="rect">
            <a:avLst/>
          </a:prstGeom>
          <a:noFill/>
        </p:spPr>
        <p:txBody>
          <a:bodyPr wrap="square" rtlCol="0">
            <a:spAutoFit/>
          </a:bodyPr>
          <a:lstStyle/>
          <a:p>
            <a:pPr algn="ctr"/>
            <a:r>
              <a:rPr lang="en-US" sz="1200" b="1"/>
              <a:t>Cost ($)</a:t>
            </a:r>
          </a:p>
        </p:txBody>
      </p:sp>
      <p:sp>
        <p:nvSpPr>
          <p:cNvPr id="29" name="TextBox 28">
            <a:extLst>
              <a:ext uri="{FF2B5EF4-FFF2-40B4-BE49-F238E27FC236}">
                <a16:creationId xmlns:a16="http://schemas.microsoft.com/office/drawing/2014/main" id="{6CD5E2A8-7388-5147-B7FE-E3913DDD33CA}"/>
              </a:ext>
            </a:extLst>
          </p:cNvPr>
          <p:cNvSpPr txBox="1"/>
          <p:nvPr/>
        </p:nvSpPr>
        <p:spPr>
          <a:xfrm>
            <a:off x="8784026" y="1396943"/>
            <a:ext cx="984886" cy="461665"/>
          </a:xfrm>
          <a:prstGeom prst="rect">
            <a:avLst/>
          </a:prstGeom>
          <a:noFill/>
        </p:spPr>
        <p:txBody>
          <a:bodyPr wrap="square" rtlCol="0">
            <a:spAutoFit/>
          </a:bodyPr>
          <a:lstStyle/>
          <a:p>
            <a:pPr algn="ctr"/>
            <a:r>
              <a:rPr lang="en-US" sz="1200" b="1" dirty="0"/>
              <a:t>OLTP + Analytics </a:t>
            </a:r>
          </a:p>
        </p:txBody>
      </p:sp>
      <p:sp>
        <p:nvSpPr>
          <p:cNvPr id="30" name="TextBox 29">
            <a:extLst>
              <a:ext uri="{FF2B5EF4-FFF2-40B4-BE49-F238E27FC236}">
                <a16:creationId xmlns:a16="http://schemas.microsoft.com/office/drawing/2014/main" id="{DF28673E-24EB-664C-94F5-EC6D5470CBA4}"/>
              </a:ext>
            </a:extLst>
          </p:cNvPr>
          <p:cNvSpPr txBox="1"/>
          <p:nvPr/>
        </p:nvSpPr>
        <p:spPr>
          <a:xfrm>
            <a:off x="7795088" y="1996008"/>
            <a:ext cx="1153123" cy="338554"/>
          </a:xfrm>
          <a:prstGeom prst="rect">
            <a:avLst/>
          </a:prstGeom>
          <a:noFill/>
        </p:spPr>
        <p:txBody>
          <a:bodyPr wrap="square" rtlCol="0">
            <a:spAutoFit/>
          </a:bodyPr>
          <a:lstStyle/>
          <a:p>
            <a:pPr algn="ctr"/>
            <a:r>
              <a:rPr lang="en-US" sz="1600" b="1" dirty="0">
                <a:solidFill>
                  <a:schemeClr val="bg1"/>
                </a:solidFill>
              </a:rPr>
              <a:t>$38,286</a:t>
            </a:r>
          </a:p>
        </p:txBody>
      </p:sp>
      <p:sp>
        <p:nvSpPr>
          <p:cNvPr id="31" name="TextBox 30">
            <a:extLst>
              <a:ext uri="{FF2B5EF4-FFF2-40B4-BE49-F238E27FC236}">
                <a16:creationId xmlns:a16="http://schemas.microsoft.com/office/drawing/2014/main" id="{D224BE6E-E139-C34F-911B-6BE76C5ECCC5}"/>
              </a:ext>
            </a:extLst>
          </p:cNvPr>
          <p:cNvSpPr txBox="1"/>
          <p:nvPr/>
        </p:nvSpPr>
        <p:spPr>
          <a:xfrm>
            <a:off x="8750232" y="2076594"/>
            <a:ext cx="1074246" cy="338554"/>
          </a:xfrm>
          <a:prstGeom prst="rect">
            <a:avLst/>
          </a:prstGeom>
          <a:noFill/>
        </p:spPr>
        <p:txBody>
          <a:bodyPr wrap="square" rtlCol="0">
            <a:spAutoFit/>
          </a:bodyPr>
          <a:lstStyle/>
          <a:p>
            <a:pPr algn="ctr"/>
            <a:r>
              <a:rPr lang="en-US" sz="1600" b="1" dirty="0">
                <a:solidFill>
                  <a:schemeClr val="bg1"/>
                </a:solidFill>
              </a:rPr>
              <a:t>$37,022</a:t>
            </a:r>
          </a:p>
        </p:txBody>
      </p:sp>
      <p:sp>
        <p:nvSpPr>
          <p:cNvPr id="32" name="TextBox 31">
            <a:extLst>
              <a:ext uri="{FF2B5EF4-FFF2-40B4-BE49-F238E27FC236}">
                <a16:creationId xmlns:a16="http://schemas.microsoft.com/office/drawing/2014/main" id="{0D98404C-D641-5341-9D00-282A18ADD687}"/>
              </a:ext>
            </a:extLst>
          </p:cNvPr>
          <p:cNvSpPr txBox="1"/>
          <p:nvPr/>
        </p:nvSpPr>
        <p:spPr>
          <a:xfrm>
            <a:off x="7835662" y="1543312"/>
            <a:ext cx="984886" cy="276999"/>
          </a:xfrm>
          <a:prstGeom prst="rect">
            <a:avLst/>
          </a:prstGeom>
          <a:noFill/>
        </p:spPr>
        <p:txBody>
          <a:bodyPr wrap="square" rtlCol="0">
            <a:spAutoFit/>
          </a:bodyPr>
          <a:lstStyle/>
          <a:p>
            <a:pPr algn="ctr"/>
            <a:r>
              <a:rPr lang="en-US" sz="1200" b="1" dirty="0"/>
              <a:t>Analytics </a:t>
            </a:r>
          </a:p>
        </p:txBody>
      </p:sp>
      <p:sp>
        <p:nvSpPr>
          <p:cNvPr id="24" name="Footer Placeholder 3">
            <a:extLst>
              <a:ext uri="{FF2B5EF4-FFF2-40B4-BE49-F238E27FC236}">
                <a16:creationId xmlns:a16="http://schemas.microsoft.com/office/drawing/2014/main" id="{46DE8641-1079-EF45-8263-79EDBC16D8AB}"/>
              </a:ext>
            </a:extLst>
          </p:cNvPr>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endParaRPr lang="en-US" dirty="0"/>
          </a:p>
        </p:txBody>
      </p:sp>
      <p:sp>
        <p:nvSpPr>
          <p:cNvPr id="26" name="Slide Number Placeholder 5">
            <a:extLst>
              <a:ext uri="{FF2B5EF4-FFF2-40B4-BE49-F238E27FC236}">
                <a16:creationId xmlns:a16="http://schemas.microsoft.com/office/drawing/2014/main" id="{B2FC066F-2069-894B-A9A0-35381229BED8}"/>
              </a:ext>
            </a:extLst>
          </p:cNvPr>
          <p:cNvSpPr txBox="1">
            <a:spLocks/>
          </p:cNvSpPr>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12</a:t>
            </a:fld>
            <a:endParaRPr lang="en-US" dirty="0"/>
          </a:p>
        </p:txBody>
      </p:sp>
      <p:sp>
        <p:nvSpPr>
          <p:cNvPr id="33" name="TextBox 32">
            <a:extLst>
              <a:ext uri="{FF2B5EF4-FFF2-40B4-BE49-F238E27FC236}">
                <a16:creationId xmlns:a16="http://schemas.microsoft.com/office/drawing/2014/main" id="{A6A5B8C9-F47A-3C4F-8AD3-959C0B958C28}"/>
              </a:ext>
            </a:extLst>
          </p:cNvPr>
          <p:cNvSpPr txBox="1"/>
          <p:nvPr/>
        </p:nvSpPr>
        <p:spPr>
          <a:xfrm>
            <a:off x="4566797" y="4516393"/>
            <a:ext cx="1072920" cy="461665"/>
          </a:xfrm>
          <a:prstGeom prst="rect">
            <a:avLst/>
          </a:prstGeom>
          <a:noFill/>
        </p:spPr>
        <p:txBody>
          <a:bodyPr wrap="square" rtlCol="0">
            <a:spAutoFit/>
          </a:bodyPr>
          <a:lstStyle/>
          <a:p>
            <a:pPr algn="ctr"/>
            <a:r>
              <a:rPr lang="en-US" sz="1200" b="1" dirty="0"/>
              <a:t>OLTP + Analytics </a:t>
            </a:r>
          </a:p>
        </p:txBody>
      </p:sp>
      <p:sp>
        <p:nvSpPr>
          <p:cNvPr id="34" name="TextBox 33">
            <a:extLst>
              <a:ext uri="{FF2B5EF4-FFF2-40B4-BE49-F238E27FC236}">
                <a16:creationId xmlns:a16="http://schemas.microsoft.com/office/drawing/2014/main" id="{4167CAF1-BCA4-2941-8087-5039EB0B968D}"/>
              </a:ext>
            </a:extLst>
          </p:cNvPr>
          <p:cNvSpPr txBox="1"/>
          <p:nvPr/>
        </p:nvSpPr>
        <p:spPr>
          <a:xfrm>
            <a:off x="2529601" y="1993922"/>
            <a:ext cx="984886" cy="276999"/>
          </a:xfrm>
          <a:prstGeom prst="rect">
            <a:avLst/>
          </a:prstGeom>
          <a:noFill/>
        </p:spPr>
        <p:txBody>
          <a:bodyPr wrap="square" rtlCol="0">
            <a:spAutoFit/>
          </a:bodyPr>
          <a:lstStyle/>
          <a:p>
            <a:pPr algn="ctr"/>
            <a:r>
              <a:rPr lang="en-US" sz="1200" b="1" dirty="0"/>
              <a:t>Analytics </a:t>
            </a:r>
          </a:p>
        </p:txBody>
      </p:sp>
      <p:sp>
        <p:nvSpPr>
          <p:cNvPr id="35" name="Title 2">
            <a:extLst>
              <a:ext uri="{FF2B5EF4-FFF2-40B4-BE49-F238E27FC236}">
                <a16:creationId xmlns:a16="http://schemas.microsoft.com/office/drawing/2014/main" id="{F4892085-05F2-AC41-84B7-97F7C7BD74B0}"/>
              </a:ext>
            </a:extLst>
          </p:cNvPr>
          <p:cNvSpPr>
            <a:spLocks noGrp="1"/>
          </p:cNvSpPr>
          <p:nvPr>
            <p:ph type="title"/>
          </p:nvPr>
        </p:nvSpPr>
        <p:spPr>
          <a:xfrm>
            <a:off x="760476" y="464730"/>
            <a:ext cx="10671048" cy="822960"/>
          </a:xfrm>
        </p:spPr>
        <p:txBody>
          <a:bodyPr anchor="ctr"/>
          <a:lstStyle/>
          <a:p>
            <a:r>
              <a:rPr lang="en-US" dirty="0"/>
              <a:t>MySQL + </a:t>
            </a:r>
            <a:r>
              <a:rPr lang="en-US" dirty="0" err="1"/>
              <a:t>HeatWave</a:t>
            </a:r>
            <a:r>
              <a:rPr lang="en-US" dirty="0"/>
              <a:t>  vs.  Amazon Redshift’s low-cost shape</a:t>
            </a:r>
          </a:p>
        </p:txBody>
      </p:sp>
      <p:sp>
        <p:nvSpPr>
          <p:cNvPr id="36" name="Rectangle 35">
            <a:extLst>
              <a:ext uri="{FF2B5EF4-FFF2-40B4-BE49-F238E27FC236}">
                <a16:creationId xmlns:a16="http://schemas.microsoft.com/office/drawing/2014/main" id="{710E6A43-2A96-1A47-A1AE-DA4004AB8000}"/>
              </a:ext>
            </a:extLst>
          </p:cNvPr>
          <p:cNvSpPr/>
          <p:nvPr/>
        </p:nvSpPr>
        <p:spPr>
          <a:xfrm>
            <a:off x="760475" y="5986608"/>
            <a:ext cx="10671047" cy="430887"/>
          </a:xfrm>
          <a:prstGeom prst="rect">
            <a:avLst/>
          </a:prstGeom>
        </p:spPr>
        <p:txBody>
          <a:bodyPr wrap="square" lIns="0">
            <a:spAutoFit/>
          </a:bodyPr>
          <a:lstStyle/>
          <a:p>
            <a:r>
              <a:rPr lang="en-US" sz="1100" dirty="0">
                <a:solidFill>
                  <a:srgbClr val="000000"/>
                </a:solidFill>
                <a:latin typeface="Arial" panose="020B0604020202020204" pitchFamily="34" charset="0"/>
              </a:rPr>
              <a:t>*Benchmark queries are derived from the TPC-H benchmark, but results are not comparable to published TPC-H benchmark results since they do not comply with the TPC-H specification</a:t>
            </a:r>
            <a:endParaRPr lang="en-US" sz="1100" dirty="0"/>
          </a:p>
        </p:txBody>
      </p:sp>
      <p:sp>
        <p:nvSpPr>
          <p:cNvPr id="37" name="TextBox 36">
            <a:extLst>
              <a:ext uri="{FF2B5EF4-FFF2-40B4-BE49-F238E27FC236}">
                <a16:creationId xmlns:a16="http://schemas.microsoft.com/office/drawing/2014/main" id="{C53EA74F-A375-7F49-9780-4F85CEB493B6}"/>
              </a:ext>
            </a:extLst>
          </p:cNvPr>
          <p:cNvSpPr txBox="1"/>
          <p:nvPr/>
        </p:nvSpPr>
        <p:spPr>
          <a:xfrm>
            <a:off x="3526362" y="5528002"/>
            <a:ext cx="2993572" cy="276999"/>
          </a:xfrm>
          <a:prstGeom prst="rect">
            <a:avLst/>
          </a:prstGeom>
          <a:noFill/>
        </p:spPr>
        <p:txBody>
          <a:bodyPr wrap="square" rtlCol="0">
            <a:spAutoFit/>
          </a:bodyPr>
          <a:lstStyle/>
          <a:p>
            <a:r>
              <a:rPr lang="en-US" sz="1200" dirty="0"/>
              <a:t>Redshift (4 * dc2.8xlarge)</a:t>
            </a:r>
          </a:p>
        </p:txBody>
      </p:sp>
      <p:sp>
        <p:nvSpPr>
          <p:cNvPr id="38" name="TextBox 37">
            <a:extLst>
              <a:ext uri="{FF2B5EF4-FFF2-40B4-BE49-F238E27FC236}">
                <a16:creationId xmlns:a16="http://schemas.microsoft.com/office/drawing/2014/main" id="{098AAF71-BA1F-5E44-9AEB-9A7EBF1A90AA}"/>
              </a:ext>
            </a:extLst>
          </p:cNvPr>
          <p:cNvSpPr txBox="1"/>
          <p:nvPr/>
        </p:nvSpPr>
        <p:spPr>
          <a:xfrm>
            <a:off x="6747627" y="5528002"/>
            <a:ext cx="3581401" cy="276999"/>
          </a:xfrm>
          <a:prstGeom prst="rect">
            <a:avLst/>
          </a:prstGeom>
          <a:noFill/>
        </p:spPr>
        <p:txBody>
          <a:bodyPr wrap="square" rtlCol="0">
            <a:spAutoFit/>
          </a:bodyPr>
          <a:lstStyle/>
          <a:p>
            <a:r>
              <a:rPr lang="en-US" sz="1200" dirty="0"/>
              <a:t>MySQL + </a:t>
            </a:r>
            <a:r>
              <a:rPr lang="en-US" sz="1200" dirty="0" err="1"/>
              <a:t>HeatWave</a:t>
            </a:r>
            <a:r>
              <a:rPr lang="en-US" sz="1200" dirty="0"/>
              <a:t> (10 E3 nodes)</a:t>
            </a:r>
          </a:p>
        </p:txBody>
      </p:sp>
    </p:spTree>
    <p:extLst>
      <p:ext uri="{BB962C8B-B14F-4D97-AF65-F5344CB8AC3E}">
        <p14:creationId xmlns:p14="http://schemas.microsoft.com/office/powerpoint/2010/main" val="359834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Graphic spid="13" grpId="0">
        <p:bldAsOne/>
      </p:bldGraphic>
      <p:bldP spid="14" grpId="0"/>
      <p:bldP spid="16" grpId="0"/>
      <p:bldP spid="21" grpId="0"/>
      <p:bldP spid="22" grpId="0"/>
      <p:bldGraphic spid="25" grpId="0">
        <p:bldAsOne/>
      </p:bldGraphic>
      <p:bldP spid="27" grpId="0"/>
      <p:bldP spid="28" grpId="0"/>
      <p:bldP spid="29" grpId="0"/>
      <p:bldP spid="30" grpId="0"/>
      <p:bldP spid="31" grpId="0"/>
      <p:bldP spid="32" grpId="0"/>
      <p:bldP spid="33" grpId="0"/>
      <p:bldP spid="34"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05196B-F2F6-4EBF-A321-FF98E4C62F0A}"/>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13</a:t>
            </a:fld>
            <a:endParaRPr lang="en-US" dirty="0"/>
          </a:p>
        </p:txBody>
      </p:sp>
      <p:sp>
        <p:nvSpPr>
          <p:cNvPr id="2" name="Title 1">
            <a:extLst>
              <a:ext uri="{FF2B5EF4-FFF2-40B4-BE49-F238E27FC236}">
                <a16:creationId xmlns:a16="http://schemas.microsoft.com/office/drawing/2014/main" id="{496B71C7-1248-4BAC-BC7B-53D2CD2F5D2E}"/>
              </a:ext>
            </a:extLst>
          </p:cNvPr>
          <p:cNvSpPr>
            <a:spLocks noGrp="1"/>
          </p:cNvSpPr>
          <p:nvPr>
            <p:ph type="title"/>
          </p:nvPr>
        </p:nvSpPr>
        <p:spPr/>
        <p:txBody>
          <a:bodyPr/>
          <a:lstStyle/>
          <a:p>
            <a:r>
              <a:rPr lang="en-US" dirty="0"/>
              <a:t>MySQL Database Service</a:t>
            </a:r>
            <a:r>
              <a:rPr lang="ko-KR" altLang="en-US" dirty="0"/>
              <a:t>와 </a:t>
            </a:r>
            <a:r>
              <a:rPr lang="en-US" altLang="ko-KR" dirty="0" err="1"/>
              <a:t>HeatWave</a:t>
            </a:r>
            <a:r>
              <a:rPr lang="ko-KR" altLang="en-US" dirty="0"/>
              <a:t>는 모든 </a:t>
            </a:r>
            <a:r>
              <a:rPr lang="en-US" altLang="ko-KR" dirty="0"/>
              <a:t>OCI</a:t>
            </a:r>
            <a:r>
              <a:rPr lang="ko-KR" altLang="en-US" dirty="0"/>
              <a:t> </a:t>
            </a:r>
            <a:r>
              <a:rPr lang="ko-KR" altLang="en-US" dirty="0" err="1"/>
              <a:t>리전에서</a:t>
            </a:r>
            <a:r>
              <a:rPr lang="ko-KR" altLang="en-US" dirty="0"/>
              <a:t> 이용 가능</a:t>
            </a:r>
            <a:endParaRPr lang="en-US" dirty="0"/>
          </a:p>
        </p:txBody>
      </p:sp>
      <p:pic>
        <p:nvPicPr>
          <p:cNvPr id="6" name="Picture 5"/>
          <p:cNvPicPr>
            <a:picLocks noChangeAspect="1"/>
          </p:cNvPicPr>
          <p:nvPr/>
        </p:nvPicPr>
        <p:blipFill>
          <a:blip r:embed="rId2"/>
          <a:stretch>
            <a:fillRect/>
          </a:stretch>
        </p:blipFill>
        <p:spPr>
          <a:xfrm>
            <a:off x="1985472" y="1430052"/>
            <a:ext cx="8221055" cy="4684998"/>
          </a:xfrm>
          <a:prstGeom prst="rect">
            <a:avLst/>
          </a:prstGeom>
        </p:spPr>
      </p:pic>
      <p:sp>
        <p:nvSpPr>
          <p:cNvPr id="7" name="Footer Placeholder 3">
            <a:extLst>
              <a:ext uri="{FF2B5EF4-FFF2-40B4-BE49-F238E27FC236}">
                <a16:creationId xmlns:a16="http://schemas.microsoft.com/office/drawing/2014/main" id="{6D488CB2-2B42-4A89-988A-027101EB1094}"/>
              </a:ext>
            </a:extLst>
          </p:cNvPr>
          <p:cNvSpPr txBox="1"/>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2020, Oracle and/or its affiliates. All rights reserved.</a:t>
            </a:r>
          </a:p>
        </p:txBody>
      </p:sp>
      <p:sp>
        <p:nvSpPr>
          <p:cNvPr id="8" name="텍스트 개체 틀 7">
            <a:extLst>
              <a:ext uri="{FF2B5EF4-FFF2-40B4-BE49-F238E27FC236}">
                <a16:creationId xmlns:a16="http://schemas.microsoft.com/office/drawing/2014/main" id="{8B24A714-6036-CB42-A639-4665CBEFD108}"/>
              </a:ext>
            </a:extLst>
          </p:cNvPr>
          <p:cNvSpPr>
            <a:spLocks noGrp="1"/>
          </p:cNvSpPr>
          <p:nvPr>
            <p:ph type="body" sz="quarter" idx="11"/>
          </p:nvPr>
        </p:nvSpPr>
        <p:spPr/>
        <p:txBody>
          <a:bodyPr/>
          <a:lstStyle/>
          <a:p>
            <a:endParaRPr lang="ko-Kore-KR" altLang="en-US"/>
          </a:p>
        </p:txBody>
      </p:sp>
    </p:spTree>
    <p:extLst>
      <p:ext uri="{BB962C8B-B14F-4D97-AF65-F5344CB8AC3E}">
        <p14:creationId xmlns:p14="http://schemas.microsoft.com/office/powerpoint/2010/main" val="195061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15D3D75-3E02-4A4D-ADDB-18B40C9E4BA1}"/>
              </a:ext>
            </a:extLst>
          </p:cNvPr>
          <p:cNvSpPr>
            <a:spLocks noGrp="1"/>
          </p:cNvSpPr>
          <p:nvPr>
            <p:ph type="body" sz="quarter" idx="11"/>
          </p:nvPr>
        </p:nvSpPr>
        <p:spPr/>
        <p:txBody>
          <a:bodyPr/>
          <a:lstStyle/>
          <a:p>
            <a:endParaRPr kumimoji="1" lang="ko-Kore-KR" altLang="en-US"/>
          </a:p>
        </p:txBody>
      </p:sp>
      <p:pic>
        <p:nvPicPr>
          <p:cNvPr id="6" name="내용 개체 틀 5" descr="텍스트이(가) 표시된 사진&#10;&#10;자동 생성된 설명">
            <a:extLst>
              <a:ext uri="{FF2B5EF4-FFF2-40B4-BE49-F238E27FC236}">
                <a16:creationId xmlns:a16="http://schemas.microsoft.com/office/drawing/2014/main" id="{76A898CD-90A9-5849-BB06-1012E40E675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5182" y="1600200"/>
            <a:ext cx="6009217" cy="4506913"/>
          </a:xfrm>
        </p:spPr>
      </p:pic>
      <p:sp>
        <p:nvSpPr>
          <p:cNvPr id="4" name="제목 3">
            <a:extLst>
              <a:ext uri="{FF2B5EF4-FFF2-40B4-BE49-F238E27FC236}">
                <a16:creationId xmlns:a16="http://schemas.microsoft.com/office/drawing/2014/main" id="{79C89038-8F5A-B84C-88A1-E85E13822988}"/>
              </a:ext>
            </a:extLst>
          </p:cNvPr>
          <p:cNvSpPr>
            <a:spLocks noGrp="1"/>
          </p:cNvSpPr>
          <p:nvPr>
            <p:ph type="title"/>
          </p:nvPr>
        </p:nvSpPr>
        <p:spPr/>
        <p:txBody>
          <a:bodyPr/>
          <a:lstStyle/>
          <a:p>
            <a:r>
              <a:rPr kumimoji="1" lang="en-US" altLang="ko-Kore-KR" dirty="0"/>
              <a:t>MySQL &amp; </a:t>
            </a:r>
            <a:r>
              <a:rPr kumimoji="1" lang="en-US" altLang="ko-Kore-KR" dirty="0" err="1"/>
              <a:t>HeatWave</a:t>
            </a:r>
            <a:endParaRPr kumimoji="1" lang="ko-Kore-KR" altLang="en-US" dirty="0"/>
          </a:p>
        </p:txBody>
      </p:sp>
      <p:sp>
        <p:nvSpPr>
          <p:cNvPr id="7" name="직사각형 6">
            <a:extLst>
              <a:ext uri="{FF2B5EF4-FFF2-40B4-BE49-F238E27FC236}">
                <a16:creationId xmlns:a16="http://schemas.microsoft.com/office/drawing/2014/main" id="{2E931F15-5447-F849-A7EA-32E1012C7408}"/>
              </a:ext>
            </a:extLst>
          </p:cNvPr>
          <p:cNvSpPr/>
          <p:nvPr/>
        </p:nvSpPr>
        <p:spPr>
          <a:xfrm>
            <a:off x="95182" y="6177398"/>
            <a:ext cx="3874202" cy="369332"/>
          </a:xfrm>
          <a:prstGeom prst="rect">
            <a:avLst/>
          </a:prstGeom>
        </p:spPr>
        <p:txBody>
          <a:bodyPr wrap="none">
            <a:spAutoFit/>
          </a:bodyPr>
          <a:lstStyle/>
          <a:p>
            <a:r>
              <a:rPr lang="ko-Kore-KR" altLang="en-US" dirty="0"/>
              <a:t>https://www.oracle.com/kr/mysql/</a:t>
            </a:r>
          </a:p>
        </p:txBody>
      </p:sp>
      <p:cxnSp>
        <p:nvCxnSpPr>
          <p:cNvPr id="12" name="직선 연결선[R] 11">
            <a:extLst>
              <a:ext uri="{FF2B5EF4-FFF2-40B4-BE49-F238E27FC236}">
                <a16:creationId xmlns:a16="http://schemas.microsoft.com/office/drawing/2014/main" id="{CB982292-65B1-8349-B707-38CB5EC36441}"/>
              </a:ext>
            </a:extLst>
          </p:cNvPr>
          <p:cNvCxnSpPr/>
          <p:nvPr/>
        </p:nvCxnSpPr>
        <p:spPr>
          <a:xfrm>
            <a:off x="2841624" y="3566160"/>
            <a:ext cx="22555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B22BA98B-C5F4-EB49-8737-5E0661A195D5}"/>
              </a:ext>
            </a:extLst>
          </p:cNvPr>
          <p:cNvCxnSpPr>
            <a:cxnSpLocks/>
          </p:cNvCxnSpPr>
          <p:nvPr/>
        </p:nvCxnSpPr>
        <p:spPr>
          <a:xfrm>
            <a:off x="545464" y="3789680"/>
            <a:ext cx="15982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2D7F2A4B-C2E1-8842-BA9C-C1B4277BAA9C}"/>
              </a:ext>
            </a:extLst>
          </p:cNvPr>
          <p:cNvCxnSpPr>
            <a:cxnSpLocks/>
          </p:cNvCxnSpPr>
          <p:nvPr/>
        </p:nvCxnSpPr>
        <p:spPr>
          <a:xfrm>
            <a:off x="3176904" y="3992880"/>
            <a:ext cx="177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4A86EE1C-9438-1A40-985E-19ECFFEF387B}"/>
              </a:ext>
            </a:extLst>
          </p:cNvPr>
          <p:cNvCxnSpPr>
            <a:cxnSpLocks/>
          </p:cNvCxnSpPr>
          <p:nvPr/>
        </p:nvCxnSpPr>
        <p:spPr>
          <a:xfrm>
            <a:off x="545464" y="4389120"/>
            <a:ext cx="69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83AADA50-07D0-F84F-9E0F-A45C32875929}"/>
              </a:ext>
            </a:extLst>
          </p:cNvPr>
          <p:cNvCxnSpPr>
            <a:cxnSpLocks/>
          </p:cNvCxnSpPr>
          <p:nvPr/>
        </p:nvCxnSpPr>
        <p:spPr>
          <a:xfrm>
            <a:off x="1906904" y="4399280"/>
            <a:ext cx="1882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FF8436A8-4991-E844-8238-3DBF7D4C5170}"/>
              </a:ext>
            </a:extLst>
          </p:cNvPr>
          <p:cNvCxnSpPr>
            <a:cxnSpLocks/>
          </p:cNvCxnSpPr>
          <p:nvPr/>
        </p:nvCxnSpPr>
        <p:spPr>
          <a:xfrm>
            <a:off x="748664" y="5466080"/>
            <a:ext cx="304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69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15D3D75-3E02-4A4D-ADDB-18B40C9E4BA1}"/>
              </a:ext>
            </a:extLst>
          </p:cNvPr>
          <p:cNvSpPr>
            <a:spLocks noGrp="1"/>
          </p:cNvSpPr>
          <p:nvPr>
            <p:ph type="body" sz="quarter" idx="11"/>
          </p:nvPr>
        </p:nvSpPr>
        <p:spPr/>
        <p:txBody>
          <a:bodyPr/>
          <a:lstStyle/>
          <a:p>
            <a:endParaRPr kumimoji="1" lang="ko-Kore-KR" altLang="en-US"/>
          </a:p>
        </p:txBody>
      </p:sp>
      <p:pic>
        <p:nvPicPr>
          <p:cNvPr id="6" name="내용 개체 틀 5" descr="텍스트이(가) 표시된 사진&#10;&#10;자동 생성된 설명">
            <a:extLst>
              <a:ext uri="{FF2B5EF4-FFF2-40B4-BE49-F238E27FC236}">
                <a16:creationId xmlns:a16="http://schemas.microsoft.com/office/drawing/2014/main" id="{76A898CD-90A9-5849-BB06-1012E40E675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5182" y="1600200"/>
            <a:ext cx="6009217" cy="4506913"/>
          </a:xfrm>
        </p:spPr>
      </p:pic>
      <p:sp>
        <p:nvSpPr>
          <p:cNvPr id="4" name="제목 3">
            <a:extLst>
              <a:ext uri="{FF2B5EF4-FFF2-40B4-BE49-F238E27FC236}">
                <a16:creationId xmlns:a16="http://schemas.microsoft.com/office/drawing/2014/main" id="{79C89038-8F5A-B84C-88A1-E85E13822988}"/>
              </a:ext>
            </a:extLst>
          </p:cNvPr>
          <p:cNvSpPr>
            <a:spLocks noGrp="1"/>
          </p:cNvSpPr>
          <p:nvPr>
            <p:ph type="title"/>
          </p:nvPr>
        </p:nvSpPr>
        <p:spPr/>
        <p:txBody>
          <a:bodyPr/>
          <a:lstStyle/>
          <a:p>
            <a:r>
              <a:rPr kumimoji="1" lang="en-US" altLang="ko-Kore-KR" dirty="0"/>
              <a:t>MySQL &amp; </a:t>
            </a:r>
            <a:r>
              <a:rPr kumimoji="1" lang="en-US" altLang="ko-Kore-KR" dirty="0" err="1"/>
              <a:t>HeatWave</a:t>
            </a:r>
            <a:endParaRPr kumimoji="1" lang="ko-Kore-KR" altLang="en-US" dirty="0"/>
          </a:p>
        </p:txBody>
      </p:sp>
      <p:sp>
        <p:nvSpPr>
          <p:cNvPr id="7" name="직사각형 6">
            <a:extLst>
              <a:ext uri="{FF2B5EF4-FFF2-40B4-BE49-F238E27FC236}">
                <a16:creationId xmlns:a16="http://schemas.microsoft.com/office/drawing/2014/main" id="{2E931F15-5447-F849-A7EA-32E1012C7408}"/>
              </a:ext>
            </a:extLst>
          </p:cNvPr>
          <p:cNvSpPr/>
          <p:nvPr/>
        </p:nvSpPr>
        <p:spPr>
          <a:xfrm>
            <a:off x="95182" y="6177398"/>
            <a:ext cx="3874202" cy="369332"/>
          </a:xfrm>
          <a:prstGeom prst="rect">
            <a:avLst/>
          </a:prstGeom>
        </p:spPr>
        <p:txBody>
          <a:bodyPr wrap="none">
            <a:spAutoFit/>
          </a:bodyPr>
          <a:lstStyle/>
          <a:p>
            <a:r>
              <a:rPr lang="ko-Kore-KR" altLang="en-US" dirty="0"/>
              <a:t>https://www.oracle.com/kr/mysql/</a:t>
            </a:r>
          </a:p>
        </p:txBody>
      </p:sp>
      <p:pic>
        <p:nvPicPr>
          <p:cNvPr id="9" name="그림 8" descr="텍스트이(가) 표시된 사진&#10;&#10;자동 생성된 설명">
            <a:extLst>
              <a:ext uri="{FF2B5EF4-FFF2-40B4-BE49-F238E27FC236}">
                <a16:creationId xmlns:a16="http://schemas.microsoft.com/office/drawing/2014/main" id="{D69406BC-4829-EC49-A309-689B76788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528" y="1600200"/>
            <a:ext cx="6395524" cy="4506913"/>
          </a:xfrm>
          <a:prstGeom prst="rect">
            <a:avLst/>
          </a:prstGeom>
        </p:spPr>
      </p:pic>
      <p:sp>
        <p:nvSpPr>
          <p:cNvPr id="10" name="직사각형 9">
            <a:extLst>
              <a:ext uri="{FF2B5EF4-FFF2-40B4-BE49-F238E27FC236}">
                <a16:creationId xmlns:a16="http://schemas.microsoft.com/office/drawing/2014/main" id="{DDE3DF1A-4A70-5046-8541-D5E7904A59F9}"/>
              </a:ext>
            </a:extLst>
          </p:cNvPr>
          <p:cNvSpPr/>
          <p:nvPr/>
        </p:nvSpPr>
        <p:spPr>
          <a:xfrm>
            <a:off x="6104399" y="6177398"/>
            <a:ext cx="5000728" cy="369332"/>
          </a:xfrm>
          <a:prstGeom prst="rect">
            <a:avLst/>
          </a:prstGeom>
        </p:spPr>
        <p:txBody>
          <a:bodyPr wrap="none">
            <a:spAutoFit/>
          </a:bodyPr>
          <a:lstStyle/>
          <a:p>
            <a:r>
              <a:rPr lang="ko-Kore-KR" altLang="en-US" dirty="0"/>
              <a:t>https://www.oracle.com/kr/mysql/heatwave/</a:t>
            </a:r>
          </a:p>
        </p:txBody>
      </p:sp>
      <p:cxnSp>
        <p:nvCxnSpPr>
          <p:cNvPr id="12" name="직선 연결선[R] 11">
            <a:extLst>
              <a:ext uri="{FF2B5EF4-FFF2-40B4-BE49-F238E27FC236}">
                <a16:creationId xmlns:a16="http://schemas.microsoft.com/office/drawing/2014/main" id="{CB982292-65B1-8349-B707-38CB5EC36441}"/>
              </a:ext>
            </a:extLst>
          </p:cNvPr>
          <p:cNvCxnSpPr/>
          <p:nvPr/>
        </p:nvCxnSpPr>
        <p:spPr>
          <a:xfrm>
            <a:off x="2841624" y="3566160"/>
            <a:ext cx="22555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B22BA98B-C5F4-EB49-8737-5E0661A195D5}"/>
              </a:ext>
            </a:extLst>
          </p:cNvPr>
          <p:cNvCxnSpPr>
            <a:cxnSpLocks/>
          </p:cNvCxnSpPr>
          <p:nvPr/>
        </p:nvCxnSpPr>
        <p:spPr>
          <a:xfrm>
            <a:off x="545464" y="3789680"/>
            <a:ext cx="15982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2D7F2A4B-C2E1-8842-BA9C-C1B4277BAA9C}"/>
              </a:ext>
            </a:extLst>
          </p:cNvPr>
          <p:cNvCxnSpPr>
            <a:cxnSpLocks/>
          </p:cNvCxnSpPr>
          <p:nvPr/>
        </p:nvCxnSpPr>
        <p:spPr>
          <a:xfrm>
            <a:off x="3176904" y="3992880"/>
            <a:ext cx="177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4A86EE1C-9438-1A40-985E-19ECFFEF387B}"/>
              </a:ext>
            </a:extLst>
          </p:cNvPr>
          <p:cNvCxnSpPr>
            <a:cxnSpLocks/>
          </p:cNvCxnSpPr>
          <p:nvPr/>
        </p:nvCxnSpPr>
        <p:spPr>
          <a:xfrm>
            <a:off x="545464" y="4389120"/>
            <a:ext cx="69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83AADA50-07D0-F84F-9E0F-A45C32875929}"/>
              </a:ext>
            </a:extLst>
          </p:cNvPr>
          <p:cNvCxnSpPr>
            <a:cxnSpLocks/>
          </p:cNvCxnSpPr>
          <p:nvPr/>
        </p:nvCxnSpPr>
        <p:spPr>
          <a:xfrm>
            <a:off x="1906904" y="4399280"/>
            <a:ext cx="1882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FF8436A8-4991-E844-8238-3DBF7D4C5170}"/>
              </a:ext>
            </a:extLst>
          </p:cNvPr>
          <p:cNvCxnSpPr>
            <a:cxnSpLocks/>
          </p:cNvCxnSpPr>
          <p:nvPr/>
        </p:nvCxnSpPr>
        <p:spPr>
          <a:xfrm>
            <a:off x="748664" y="5466080"/>
            <a:ext cx="304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15D3D75-3E02-4A4D-ADDB-18B40C9E4BA1}"/>
              </a:ext>
            </a:extLst>
          </p:cNvPr>
          <p:cNvSpPr>
            <a:spLocks noGrp="1"/>
          </p:cNvSpPr>
          <p:nvPr>
            <p:ph type="body" sz="quarter" idx="11"/>
          </p:nvPr>
        </p:nvSpPr>
        <p:spPr/>
        <p:txBody>
          <a:bodyPr/>
          <a:lstStyle/>
          <a:p>
            <a:endParaRPr kumimoji="1" lang="ko-Kore-KR" altLang="en-US"/>
          </a:p>
        </p:txBody>
      </p:sp>
      <p:pic>
        <p:nvPicPr>
          <p:cNvPr id="6" name="내용 개체 틀 5" descr="텍스트이(가) 표시된 사진&#10;&#10;자동 생성된 설명">
            <a:extLst>
              <a:ext uri="{FF2B5EF4-FFF2-40B4-BE49-F238E27FC236}">
                <a16:creationId xmlns:a16="http://schemas.microsoft.com/office/drawing/2014/main" id="{76A898CD-90A9-5849-BB06-1012E40E6754}"/>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5182" y="1600200"/>
            <a:ext cx="6009217" cy="4506913"/>
          </a:xfrm>
        </p:spPr>
      </p:pic>
      <p:sp>
        <p:nvSpPr>
          <p:cNvPr id="4" name="제목 3">
            <a:extLst>
              <a:ext uri="{FF2B5EF4-FFF2-40B4-BE49-F238E27FC236}">
                <a16:creationId xmlns:a16="http://schemas.microsoft.com/office/drawing/2014/main" id="{79C89038-8F5A-B84C-88A1-E85E13822988}"/>
              </a:ext>
            </a:extLst>
          </p:cNvPr>
          <p:cNvSpPr>
            <a:spLocks noGrp="1"/>
          </p:cNvSpPr>
          <p:nvPr>
            <p:ph type="title"/>
          </p:nvPr>
        </p:nvSpPr>
        <p:spPr/>
        <p:txBody>
          <a:bodyPr/>
          <a:lstStyle/>
          <a:p>
            <a:r>
              <a:rPr kumimoji="1" lang="en-US" altLang="ko-Kore-KR" dirty="0"/>
              <a:t>MySQL &amp; </a:t>
            </a:r>
            <a:r>
              <a:rPr kumimoji="1" lang="en-US" altLang="ko-Kore-KR" dirty="0" err="1"/>
              <a:t>HeatWave</a:t>
            </a:r>
            <a:endParaRPr kumimoji="1" lang="ko-Kore-KR" altLang="en-US" dirty="0"/>
          </a:p>
        </p:txBody>
      </p:sp>
      <p:sp>
        <p:nvSpPr>
          <p:cNvPr id="7" name="직사각형 6">
            <a:extLst>
              <a:ext uri="{FF2B5EF4-FFF2-40B4-BE49-F238E27FC236}">
                <a16:creationId xmlns:a16="http://schemas.microsoft.com/office/drawing/2014/main" id="{2E931F15-5447-F849-A7EA-32E1012C7408}"/>
              </a:ext>
            </a:extLst>
          </p:cNvPr>
          <p:cNvSpPr/>
          <p:nvPr/>
        </p:nvSpPr>
        <p:spPr>
          <a:xfrm>
            <a:off x="95182" y="6177398"/>
            <a:ext cx="3874202" cy="369332"/>
          </a:xfrm>
          <a:prstGeom prst="rect">
            <a:avLst/>
          </a:prstGeom>
        </p:spPr>
        <p:txBody>
          <a:bodyPr wrap="none">
            <a:spAutoFit/>
          </a:bodyPr>
          <a:lstStyle/>
          <a:p>
            <a:r>
              <a:rPr lang="ko-Kore-KR" altLang="en-US" dirty="0"/>
              <a:t>https://www.oracle.com/kr/mysql/</a:t>
            </a:r>
          </a:p>
        </p:txBody>
      </p:sp>
      <p:pic>
        <p:nvPicPr>
          <p:cNvPr id="9" name="그림 8" descr="텍스트이(가) 표시된 사진&#10;&#10;자동 생성된 설명">
            <a:extLst>
              <a:ext uri="{FF2B5EF4-FFF2-40B4-BE49-F238E27FC236}">
                <a16:creationId xmlns:a16="http://schemas.microsoft.com/office/drawing/2014/main" id="{D69406BC-4829-EC49-A309-689B76788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528" y="1600200"/>
            <a:ext cx="6395524" cy="4506913"/>
          </a:xfrm>
          <a:prstGeom prst="rect">
            <a:avLst/>
          </a:prstGeom>
        </p:spPr>
      </p:pic>
      <p:sp>
        <p:nvSpPr>
          <p:cNvPr id="10" name="직사각형 9">
            <a:extLst>
              <a:ext uri="{FF2B5EF4-FFF2-40B4-BE49-F238E27FC236}">
                <a16:creationId xmlns:a16="http://schemas.microsoft.com/office/drawing/2014/main" id="{DDE3DF1A-4A70-5046-8541-D5E7904A59F9}"/>
              </a:ext>
            </a:extLst>
          </p:cNvPr>
          <p:cNvSpPr/>
          <p:nvPr/>
        </p:nvSpPr>
        <p:spPr>
          <a:xfrm>
            <a:off x="6104399" y="6177398"/>
            <a:ext cx="5000728" cy="369332"/>
          </a:xfrm>
          <a:prstGeom prst="rect">
            <a:avLst/>
          </a:prstGeom>
        </p:spPr>
        <p:txBody>
          <a:bodyPr wrap="none">
            <a:spAutoFit/>
          </a:bodyPr>
          <a:lstStyle/>
          <a:p>
            <a:r>
              <a:rPr lang="ko-Kore-KR" altLang="en-US" dirty="0"/>
              <a:t>https://www.oracle.com/kr/mysql/heatwave/</a:t>
            </a:r>
          </a:p>
        </p:txBody>
      </p:sp>
      <p:cxnSp>
        <p:nvCxnSpPr>
          <p:cNvPr id="12" name="직선 연결선[R] 11">
            <a:extLst>
              <a:ext uri="{FF2B5EF4-FFF2-40B4-BE49-F238E27FC236}">
                <a16:creationId xmlns:a16="http://schemas.microsoft.com/office/drawing/2014/main" id="{CB982292-65B1-8349-B707-38CB5EC36441}"/>
              </a:ext>
            </a:extLst>
          </p:cNvPr>
          <p:cNvCxnSpPr/>
          <p:nvPr/>
        </p:nvCxnSpPr>
        <p:spPr>
          <a:xfrm>
            <a:off x="2841624" y="3566160"/>
            <a:ext cx="22555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B22BA98B-C5F4-EB49-8737-5E0661A195D5}"/>
              </a:ext>
            </a:extLst>
          </p:cNvPr>
          <p:cNvCxnSpPr>
            <a:cxnSpLocks/>
          </p:cNvCxnSpPr>
          <p:nvPr/>
        </p:nvCxnSpPr>
        <p:spPr>
          <a:xfrm>
            <a:off x="545464" y="3789680"/>
            <a:ext cx="15982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2D7F2A4B-C2E1-8842-BA9C-C1B4277BAA9C}"/>
              </a:ext>
            </a:extLst>
          </p:cNvPr>
          <p:cNvCxnSpPr>
            <a:cxnSpLocks/>
          </p:cNvCxnSpPr>
          <p:nvPr/>
        </p:nvCxnSpPr>
        <p:spPr>
          <a:xfrm>
            <a:off x="3176904" y="3992880"/>
            <a:ext cx="177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4A86EE1C-9438-1A40-985E-19ECFFEF387B}"/>
              </a:ext>
            </a:extLst>
          </p:cNvPr>
          <p:cNvCxnSpPr>
            <a:cxnSpLocks/>
          </p:cNvCxnSpPr>
          <p:nvPr/>
        </p:nvCxnSpPr>
        <p:spPr>
          <a:xfrm>
            <a:off x="545464" y="4389120"/>
            <a:ext cx="69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83AADA50-07D0-F84F-9E0F-A45C32875929}"/>
              </a:ext>
            </a:extLst>
          </p:cNvPr>
          <p:cNvCxnSpPr>
            <a:cxnSpLocks/>
          </p:cNvCxnSpPr>
          <p:nvPr/>
        </p:nvCxnSpPr>
        <p:spPr>
          <a:xfrm>
            <a:off x="1906904" y="4399280"/>
            <a:ext cx="1882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FF8436A8-4991-E844-8238-3DBF7D4C5170}"/>
              </a:ext>
            </a:extLst>
          </p:cNvPr>
          <p:cNvCxnSpPr>
            <a:cxnSpLocks/>
          </p:cNvCxnSpPr>
          <p:nvPr/>
        </p:nvCxnSpPr>
        <p:spPr>
          <a:xfrm>
            <a:off x="748664" y="5466080"/>
            <a:ext cx="30410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R] 13">
            <a:extLst>
              <a:ext uri="{FF2B5EF4-FFF2-40B4-BE49-F238E27FC236}">
                <a16:creationId xmlns:a16="http://schemas.microsoft.com/office/drawing/2014/main" id="{EB1809D4-817E-C949-9BD2-4B85E1E8865C}"/>
              </a:ext>
            </a:extLst>
          </p:cNvPr>
          <p:cNvCxnSpPr>
            <a:cxnSpLocks/>
          </p:cNvCxnSpPr>
          <p:nvPr/>
        </p:nvCxnSpPr>
        <p:spPr>
          <a:xfrm>
            <a:off x="10241280" y="3870960"/>
            <a:ext cx="15849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0CE50342-838D-AE4C-A466-1477B1886AD8}"/>
              </a:ext>
            </a:extLst>
          </p:cNvPr>
          <p:cNvCxnSpPr>
            <a:cxnSpLocks/>
          </p:cNvCxnSpPr>
          <p:nvPr/>
        </p:nvCxnSpPr>
        <p:spPr>
          <a:xfrm>
            <a:off x="7589520" y="4135120"/>
            <a:ext cx="42367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CCF7FDDE-246C-8D48-9A9E-6ADE5463C278}"/>
              </a:ext>
            </a:extLst>
          </p:cNvPr>
          <p:cNvCxnSpPr>
            <a:cxnSpLocks/>
          </p:cNvCxnSpPr>
          <p:nvPr/>
        </p:nvCxnSpPr>
        <p:spPr>
          <a:xfrm>
            <a:off x="8890000" y="4389120"/>
            <a:ext cx="3088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B7DB508-D9CD-3547-A964-E9119314C8F9}"/>
              </a:ext>
            </a:extLst>
          </p:cNvPr>
          <p:cNvCxnSpPr>
            <a:cxnSpLocks/>
          </p:cNvCxnSpPr>
          <p:nvPr/>
        </p:nvCxnSpPr>
        <p:spPr>
          <a:xfrm>
            <a:off x="8422640" y="4836160"/>
            <a:ext cx="33426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F49DD69E-6B1F-B049-B17A-E1DE1F86AE95}"/>
              </a:ext>
            </a:extLst>
          </p:cNvPr>
          <p:cNvCxnSpPr>
            <a:cxnSpLocks/>
          </p:cNvCxnSpPr>
          <p:nvPr/>
        </p:nvCxnSpPr>
        <p:spPr>
          <a:xfrm>
            <a:off x="6746240" y="5577840"/>
            <a:ext cx="48056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79F2B-757A-3F45-898F-81D6D8D294F8}"/>
              </a:ext>
            </a:extLst>
          </p:cNvPr>
          <p:cNvSpPr>
            <a:spLocks noGrp="1"/>
          </p:cNvSpPr>
          <p:nvPr>
            <p:ph type="title"/>
          </p:nvPr>
        </p:nvSpPr>
        <p:spPr>
          <a:xfrm>
            <a:off x="775123" y="472550"/>
            <a:ext cx="10671048" cy="822960"/>
          </a:xfrm>
        </p:spPr>
        <p:txBody>
          <a:bodyPr/>
          <a:lstStyle/>
          <a:p>
            <a:r>
              <a:rPr lang="en-US" sz="3600" dirty="0">
                <a:solidFill>
                  <a:srgbClr val="232C2F"/>
                </a:solidFill>
                <a:effectLst>
                  <a:reflection blurRad="6350" stA="15000" endPos="45500" dir="5400000" sy="-100000" algn="bl" rotWithShape="0"/>
                </a:effectLst>
                <a:latin typeface="+mj-ea"/>
              </a:rPr>
              <a:t>OCI MDS </a:t>
            </a:r>
            <a:r>
              <a:rPr lang="ko-KR" altLang="en-US" sz="3600" dirty="0">
                <a:solidFill>
                  <a:srgbClr val="232C2F"/>
                </a:solidFill>
                <a:effectLst>
                  <a:reflection blurRad="6350" stA="15000" endPos="45500" dir="5400000" sy="-100000" algn="bl" rotWithShape="0"/>
                </a:effectLst>
                <a:latin typeface="+mj-ea"/>
              </a:rPr>
              <a:t>가격 비교</a:t>
            </a:r>
            <a:br>
              <a:rPr lang="en-US" sz="3600" dirty="0"/>
            </a:br>
            <a:r>
              <a:rPr lang="en-US" sz="1800" b="0" dirty="0">
                <a:solidFill>
                  <a:srgbClr val="F29111"/>
                </a:solidFill>
              </a:rPr>
              <a:t>Comparison US$ per Month (PAYG)</a:t>
            </a:r>
            <a:endParaRPr lang="en-US" sz="2000" b="0" dirty="0">
              <a:solidFill>
                <a:srgbClr val="F29111"/>
              </a:solidFill>
            </a:endParaRPr>
          </a:p>
        </p:txBody>
      </p:sp>
      <p:graphicFrame>
        <p:nvGraphicFramePr>
          <p:cNvPr id="7" name="Table 6">
            <a:extLst>
              <a:ext uri="{FF2B5EF4-FFF2-40B4-BE49-F238E27FC236}">
                <a16:creationId xmlns:a16="http://schemas.microsoft.com/office/drawing/2014/main" id="{3C1E3850-586E-6B40-B5E5-DEB7A060A491}"/>
              </a:ext>
            </a:extLst>
          </p:cNvPr>
          <p:cNvGraphicFramePr>
            <a:graphicFrameLocks noGrp="1"/>
          </p:cNvGraphicFramePr>
          <p:nvPr/>
        </p:nvGraphicFramePr>
        <p:xfrm>
          <a:off x="832857" y="1874420"/>
          <a:ext cx="10613314" cy="4251960"/>
        </p:xfrm>
        <a:graphic>
          <a:graphicData uri="http://schemas.openxmlformats.org/drawingml/2006/table">
            <a:tbl>
              <a:tblPr>
                <a:tableStyleId>{7DF18680-E054-41AD-8BC1-D1AEF772440D}</a:tableStyleId>
              </a:tblPr>
              <a:tblGrid>
                <a:gridCol w="2093558">
                  <a:extLst>
                    <a:ext uri="{9D8B030D-6E8A-4147-A177-3AD203B41FA5}">
                      <a16:colId xmlns:a16="http://schemas.microsoft.com/office/drawing/2014/main" val="1364817978"/>
                    </a:ext>
                  </a:extLst>
                </a:gridCol>
                <a:gridCol w="1896312">
                  <a:extLst>
                    <a:ext uri="{9D8B030D-6E8A-4147-A177-3AD203B41FA5}">
                      <a16:colId xmlns:a16="http://schemas.microsoft.com/office/drawing/2014/main" val="3395028322"/>
                    </a:ext>
                  </a:extLst>
                </a:gridCol>
                <a:gridCol w="2054189">
                  <a:extLst>
                    <a:ext uri="{9D8B030D-6E8A-4147-A177-3AD203B41FA5}">
                      <a16:colId xmlns:a16="http://schemas.microsoft.com/office/drawing/2014/main" val="2343529801"/>
                    </a:ext>
                  </a:extLst>
                </a:gridCol>
                <a:gridCol w="2343883">
                  <a:extLst>
                    <a:ext uri="{9D8B030D-6E8A-4147-A177-3AD203B41FA5}">
                      <a16:colId xmlns:a16="http://schemas.microsoft.com/office/drawing/2014/main" val="3634805945"/>
                    </a:ext>
                  </a:extLst>
                </a:gridCol>
                <a:gridCol w="2225372">
                  <a:extLst>
                    <a:ext uri="{9D8B030D-6E8A-4147-A177-3AD203B41FA5}">
                      <a16:colId xmlns:a16="http://schemas.microsoft.com/office/drawing/2014/main" val="3605649264"/>
                    </a:ext>
                  </a:extLst>
                </a:gridCol>
              </a:tblGrid>
              <a:tr h="742603">
                <a:tc>
                  <a:txBody>
                    <a:bodyPr/>
                    <a:lstStyle/>
                    <a:p>
                      <a:endParaRPr lang="en-US"/>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a:solidFill>
                            <a:schemeClr val="bg1"/>
                          </a:solidFill>
                        </a:rPr>
                        <a:t>MySQL Database Service</a:t>
                      </a:r>
                    </a:p>
                  </a:txBody>
                  <a:tcPr anchor="ctr">
                    <a:lnL w="12700" cmpd="sng">
                      <a:noFill/>
                    </a:lnL>
                    <a:solidFill>
                      <a:schemeClr val="accent1"/>
                    </a:solidFill>
                  </a:tcPr>
                </a:tc>
                <a:tc>
                  <a:txBody>
                    <a:bodyPr/>
                    <a:lstStyle/>
                    <a:p>
                      <a:pPr algn="ctr"/>
                      <a:r>
                        <a:rPr lang="en-US" sz="1900" b="1">
                          <a:solidFill>
                            <a:schemeClr val="bg1"/>
                          </a:solidFill>
                        </a:rPr>
                        <a:t>AWS RDS</a:t>
                      </a:r>
                    </a:p>
                    <a:p>
                      <a:pPr algn="ctr"/>
                      <a:r>
                        <a:rPr lang="en-US" sz="1900" b="1">
                          <a:solidFill>
                            <a:schemeClr val="bg1"/>
                          </a:solidFill>
                        </a:rPr>
                        <a:t>MySQL</a:t>
                      </a:r>
                    </a:p>
                  </a:txBody>
                  <a:tcPr anchor="ctr">
                    <a:solidFill>
                      <a:schemeClr val="accent1"/>
                    </a:solidFill>
                  </a:tcPr>
                </a:tc>
                <a:tc>
                  <a:txBody>
                    <a:bodyPr/>
                    <a:lstStyle/>
                    <a:p>
                      <a:pPr algn="ctr"/>
                      <a:r>
                        <a:rPr lang="en-US" sz="1900" b="1">
                          <a:solidFill>
                            <a:schemeClr val="bg1"/>
                          </a:solidFill>
                        </a:rPr>
                        <a:t>Azure</a:t>
                      </a:r>
                    </a:p>
                    <a:p>
                      <a:pPr algn="ctr"/>
                      <a:r>
                        <a:rPr lang="en-US" sz="1900" b="1">
                          <a:solidFill>
                            <a:schemeClr val="bg1"/>
                          </a:solidFill>
                        </a:rPr>
                        <a:t>MySQL</a:t>
                      </a:r>
                    </a:p>
                  </a:txBody>
                  <a:tcPr anchor="ctr">
                    <a:solidFill>
                      <a:schemeClr val="accent1"/>
                    </a:solidFill>
                  </a:tcPr>
                </a:tc>
                <a:tc>
                  <a:txBody>
                    <a:bodyPr/>
                    <a:lstStyle/>
                    <a:p>
                      <a:pPr algn="ctr"/>
                      <a:r>
                        <a:rPr lang="en-US" sz="1900" b="1">
                          <a:solidFill>
                            <a:schemeClr val="bg1"/>
                          </a:solidFill>
                        </a:rPr>
                        <a:t>Google CloudSQL</a:t>
                      </a:r>
                    </a:p>
                    <a:p>
                      <a:pPr algn="ctr"/>
                      <a:r>
                        <a:rPr lang="en-US" sz="1900" b="1">
                          <a:solidFill>
                            <a:schemeClr val="bg1"/>
                          </a:solidFill>
                        </a:rPr>
                        <a:t>MySQL</a:t>
                      </a:r>
                    </a:p>
                  </a:txBody>
                  <a:tcPr anchor="ctr">
                    <a:solidFill>
                      <a:schemeClr val="accent1"/>
                    </a:solidFill>
                  </a:tcPr>
                </a:tc>
                <a:extLst>
                  <a:ext uri="{0D108BD9-81ED-4DB2-BD59-A6C34878D82A}">
                    <a16:rowId xmlns:a16="http://schemas.microsoft.com/office/drawing/2014/main" val="1203771552"/>
                  </a:ext>
                </a:extLst>
              </a:tr>
              <a:tr h="0">
                <a:tc>
                  <a:txBody>
                    <a:bodyPr/>
                    <a:lstStyle/>
                    <a:p>
                      <a:r>
                        <a:rPr lang="en-US" b="1"/>
                        <a:t>Standard memory</a:t>
                      </a:r>
                    </a:p>
                    <a:p>
                      <a:pPr marL="0" marR="0" lvl="0" indent="0" algn="l" defTabSz="914400" rtl="0" eaLnBrk="1" fontAlgn="auto" latinLnBrk="0" hangingPunct="1">
                        <a:lnSpc>
                          <a:spcPct val="100000"/>
                        </a:lnSpc>
                        <a:spcBef>
                          <a:spcPct val="0"/>
                        </a:spcBef>
                        <a:spcAft>
                          <a:spcPct val="0"/>
                        </a:spcAft>
                        <a:buClrTx/>
                        <a:buSzTx/>
                        <a:buFontTx/>
                        <a:buNone/>
                        <a:defRPr/>
                      </a:pPr>
                      <a:r>
                        <a:rPr lang="en-US" sz="1000"/>
                        <a:t>per Physical core/month</a:t>
                      </a:r>
                    </a:p>
                  </a:txBody>
                  <a:tcPr anchor="ctr">
                    <a:lnT w="12700" cap="flat" cmpd="sng" algn="ctr">
                      <a:solidFill>
                        <a:schemeClr val="bg1"/>
                      </a:solidFill>
                      <a:prstDash val="solid"/>
                      <a:round/>
                      <a:headEnd type="none" w="med" len="med"/>
                      <a:tailEnd type="none" w="med" len="med"/>
                    </a:lnT>
                  </a:tcPr>
                </a:tc>
                <a:tc>
                  <a:txBody>
                    <a:bodyPr/>
                    <a:lstStyle/>
                    <a:p>
                      <a:pPr algn="ctr"/>
                      <a:r>
                        <a:rPr lang="en-US" sz="2200" b="1"/>
                        <a:t>$41.37</a:t>
                      </a:r>
                    </a:p>
                    <a:p>
                      <a:pPr algn="ctr"/>
                      <a:r>
                        <a:rPr lang="en-US" sz="1000"/>
                        <a:t> Standard.E3 AMD Rome</a:t>
                      </a:r>
                    </a:p>
                    <a:p>
                      <a:pPr algn="ctr"/>
                      <a:r>
                        <a:rPr lang="en-US" sz="1000"/>
                        <a:t>(8GB/core)</a:t>
                      </a:r>
                    </a:p>
                  </a:txBody>
                  <a:tcPr>
                    <a:solidFill>
                      <a:schemeClr val="accent6">
                        <a:lumMod val="60000"/>
                        <a:lumOff val="40000"/>
                      </a:schemeClr>
                    </a:solidFill>
                  </a:tcPr>
                </a:tc>
                <a:tc>
                  <a:txBody>
                    <a:bodyPr/>
                    <a:lstStyle/>
                    <a:p>
                      <a:pPr algn="ctr"/>
                      <a:r>
                        <a:rPr lang="en-US" sz="2800" b="1"/>
                        <a:t>+208%</a:t>
                      </a:r>
                      <a:endParaRPr lang="en-US" sz="1400"/>
                    </a:p>
                    <a:p>
                      <a:pPr algn="ctr"/>
                      <a:r>
                        <a:rPr lang="en-US" sz="800"/>
                        <a:t>$127.22 </a:t>
                      </a:r>
                    </a:p>
                    <a:p>
                      <a:pPr algn="ctr"/>
                      <a:r>
                        <a:rPr lang="en-US" sz="800"/>
                        <a:t>M5 Intel (8GB/core)</a:t>
                      </a:r>
                    </a:p>
                  </a:txBody>
                  <a:tcPr anchor="ctr"/>
                </a:tc>
                <a:tc>
                  <a:txBody>
                    <a:bodyPr/>
                    <a:lstStyle/>
                    <a:p>
                      <a:pPr algn="ctr"/>
                      <a:r>
                        <a:rPr lang="en-US" sz="2800" b="1"/>
                        <a:t>+217%</a:t>
                      </a:r>
                      <a:endParaRPr lang="en-US"/>
                    </a:p>
                    <a:p>
                      <a:pPr algn="ctr"/>
                      <a:r>
                        <a:rPr lang="en-US" sz="800"/>
                        <a:t>$ 130.94 </a:t>
                      </a:r>
                    </a:p>
                    <a:p>
                      <a:pPr algn="ctr"/>
                      <a:r>
                        <a:rPr lang="en-US" sz="800"/>
                        <a:t>General Purpose Intel (10GB/core)</a:t>
                      </a:r>
                    </a:p>
                  </a:txBody>
                  <a:tcPr anchor="ctr"/>
                </a:tc>
                <a:tc>
                  <a:txBody>
                    <a:bodyPr/>
                    <a:lstStyle/>
                    <a:p>
                      <a:pPr algn="ctr"/>
                      <a:r>
                        <a:rPr lang="en-US" sz="2800" b="1"/>
                        <a:t>+160%</a:t>
                      </a:r>
                      <a:endParaRPr lang="en-US" sz="800"/>
                    </a:p>
                    <a:p>
                      <a:pPr algn="ctr"/>
                      <a:r>
                        <a:rPr lang="en-US" sz="800"/>
                        <a:t>$ 107.58 </a:t>
                      </a:r>
                    </a:p>
                    <a:p>
                      <a:pPr algn="ctr"/>
                      <a:r>
                        <a:rPr lang="en-US" sz="800"/>
                        <a:t>N1-standard Intel (7.5GB/core)</a:t>
                      </a:r>
                    </a:p>
                  </a:txBody>
                  <a:tcPr anchor="ctr"/>
                </a:tc>
                <a:extLst>
                  <a:ext uri="{0D108BD9-81ED-4DB2-BD59-A6C34878D82A}">
                    <a16:rowId xmlns:a16="http://schemas.microsoft.com/office/drawing/2014/main" val="2287032028"/>
                  </a:ext>
                </a:extLst>
              </a:tr>
              <a:tr h="220290">
                <a:tc>
                  <a:txBody>
                    <a:bodyPr/>
                    <a:lstStyle/>
                    <a:p>
                      <a:r>
                        <a:rPr lang="en-US" sz="1800" b="1"/>
                        <a:t>High memory</a:t>
                      </a:r>
                    </a:p>
                    <a:p>
                      <a:pPr marL="0" marR="0" lvl="0" indent="0" algn="l" defTabSz="914400" rtl="0" eaLnBrk="1" fontAlgn="auto" latinLnBrk="0" hangingPunct="1">
                        <a:lnSpc>
                          <a:spcPct val="100000"/>
                        </a:lnSpc>
                        <a:spcBef>
                          <a:spcPct val="0"/>
                        </a:spcBef>
                        <a:spcAft>
                          <a:spcPct val="0"/>
                        </a:spcAft>
                        <a:buClrTx/>
                        <a:buSzTx/>
                        <a:buFontTx/>
                        <a:buNone/>
                        <a:defRPr/>
                      </a:pPr>
                      <a:r>
                        <a:rPr lang="en-US" sz="1050"/>
                        <a:t>per Physical core/month</a:t>
                      </a:r>
                    </a:p>
                    <a:p>
                      <a:endParaRPr lang="en-US" sz="1000"/>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200" b="1"/>
                        <a:t>$54.46</a:t>
                      </a:r>
                    </a:p>
                    <a:p>
                      <a:pPr marL="0" marR="0" lvl="0" indent="0" algn="ctr" defTabSz="914400" rtl="0" eaLnBrk="1" fontAlgn="auto" latinLnBrk="0" hangingPunct="1">
                        <a:lnSpc>
                          <a:spcPct val="100000"/>
                        </a:lnSpc>
                        <a:spcBef>
                          <a:spcPct val="0"/>
                        </a:spcBef>
                        <a:spcAft>
                          <a:spcPct val="0"/>
                        </a:spcAft>
                        <a:buClrTx/>
                        <a:buSzTx/>
                        <a:buFontTx/>
                        <a:buNone/>
                        <a:defRPr/>
                      </a:pPr>
                      <a:r>
                        <a:rPr lang="en-US" sz="1000"/>
                        <a:t>Standard.E3 AMD Rome</a:t>
                      </a:r>
                    </a:p>
                    <a:p>
                      <a:pPr algn="ctr"/>
                      <a:r>
                        <a:rPr lang="en-US" sz="1000"/>
                        <a:t>(16GB/core)</a:t>
                      </a:r>
                    </a:p>
                  </a:txBody>
                  <a:tcPr anchor="ctr">
                    <a:solidFill>
                      <a:schemeClr val="accent6">
                        <a:lumMod val="60000"/>
                        <a:lumOff val="40000"/>
                      </a:schemeClr>
                    </a:solidFill>
                  </a:tcPr>
                </a:tc>
                <a:tc>
                  <a:txBody>
                    <a:bodyPr/>
                    <a:lstStyle/>
                    <a:p>
                      <a:pPr algn="ctr"/>
                      <a:r>
                        <a:rPr lang="en-US" sz="2800" b="1"/>
                        <a:t>+228%</a:t>
                      </a:r>
                      <a:endParaRPr lang="en-US" sz="1400"/>
                    </a:p>
                    <a:p>
                      <a:pPr algn="ctr"/>
                      <a:r>
                        <a:rPr lang="en-US" sz="800"/>
                        <a:t>$ 178.56 </a:t>
                      </a:r>
                    </a:p>
                    <a:p>
                      <a:pPr algn="ctr"/>
                      <a:r>
                        <a:rPr lang="en-US" sz="800"/>
                        <a:t>R5 Intel (16GB/core)</a:t>
                      </a:r>
                    </a:p>
                  </a:txBody>
                  <a:tcPr anchor="ctr"/>
                </a:tc>
                <a:tc>
                  <a:txBody>
                    <a:bodyPr/>
                    <a:lstStyle/>
                    <a:p>
                      <a:pPr algn="ctr"/>
                      <a:r>
                        <a:rPr lang="en-US" sz="2800" b="1"/>
                        <a:t>+224%</a:t>
                      </a:r>
                      <a:endParaRPr lang="en-US" sz="1400"/>
                    </a:p>
                    <a:p>
                      <a:pPr algn="ctr"/>
                      <a:r>
                        <a:rPr lang="en-US" sz="800"/>
                        <a:t>$ 176.33 </a:t>
                      </a:r>
                    </a:p>
                    <a:p>
                      <a:pPr algn="ctr"/>
                      <a:r>
                        <a:rPr lang="en-US" sz="800"/>
                        <a:t>Memory Optimized Intel (20GB/core)</a:t>
                      </a:r>
                    </a:p>
                  </a:txBody>
                  <a:tcPr anchor="ctr"/>
                </a:tc>
                <a:tc>
                  <a:txBody>
                    <a:bodyPr/>
                    <a:lstStyle/>
                    <a:p>
                      <a:pPr algn="ctr"/>
                      <a:r>
                        <a:rPr lang="en-US" sz="2800" b="1"/>
                        <a:t>+157%</a:t>
                      </a:r>
                      <a:endParaRPr lang="en-US" sz="1400"/>
                    </a:p>
                    <a:p>
                      <a:pPr algn="ctr"/>
                      <a:r>
                        <a:rPr lang="en-US" sz="800"/>
                        <a:t>$ 140.17</a:t>
                      </a:r>
                    </a:p>
                    <a:p>
                      <a:pPr algn="ctr"/>
                      <a:r>
                        <a:rPr lang="en-US" sz="800" b="0" i="0" kern="1200">
                          <a:solidFill>
                            <a:schemeClr val="dk1"/>
                          </a:solidFill>
                          <a:effectLst/>
                          <a:latin typeface="+mn-lt"/>
                          <a:ea typeface="+mn-ea"/>
                          <a:cs typeface="+mn-cs"/>
                        </a:rPr>
                        <a:t>N1-highmem Intel (13GB/core)</a:t>
                      </a:r>
                      <a:endParaRPr lang="en-US" sz="100"/>
                    </a:p>
                  </a:txBody>
                  <a:tcPr anchor="ctr"/>
                </a:tc>
                <a:extLst>
                  <a:ext uri="{0D108BD9-81ED-4DB2-BD59-A6C34878D82A}">
                    <a16:rowId xmlns:a16="http://schemas.microsoft.com/office/drawing/2014/main" val="1698096140"/>
                  </a:ext>
                </a:extLst>
              </a:tr>
              <a:tr h="628357">
                <a:tc>
                  <a:txBody>
                    <a:bodyPr/>
                    <a:lstStyle/>
                    <a:p>
                      <a:r>
                        <a:rPr lang="en-US" sz="1800" b="1"/>
                        <a:t>Storage (Data)</a:t>
                      </a:r>
                    </a:p>
                    <a:p>
                      <a:r>
                        <a:rPr lang="en-US" sz="1000"/>
                        <a:t>per GB/month</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200" b="1"/>
                        <a:t>0.040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800" b="1"/>
                        <a:t>+188%</a:t>
                      </a:r>
                      <a:endParaRPr lang="en-US" sz="2800"/>
                    </a:p>
                    <a:p>
                      <a:pPr marL="0" marR="0" lvl="0" indent="0" algn="ctr" defTabSz="914400" rtl="0" eaLnBrk="1" fontAlgn="auto" latinLnBrk="0" hangingPunct="1">
                        <a:lnSpc>
                          <a:spcPct val="100000"/>
                        </a:lnSpc>
                        <a:spcBef>
                          <a:spcPct val="0"/>
                        </a:spcBef>
                        <a:spcAft>
                          <a:spcPct val="0"/>
                        </a:spcAft>
                        <a:buClrTx/>
                        <a:buSzTx/>
                        <a:buFontTx/>
                        <a:buNone/>
                        <a:defRPr/>
                      </a:pPr>
                      <a:r>
                        <a:rPr lang="en-US" sz="800"/>
                        <a:t>0.115</a:t>
                      </a:r>
                    </a:p>
                    <a:p>
                      <a:pPr marL="0" marR="0" lvl="0" indent="0" algn="ctr" defTabSz="914400" rtl="0" eaLnBrk="1" fontAlgn="auto" latinLnBrk="0" hangingPunct="1">
                        <a:lnSpc>
                          <a:spcPct val="100000"/>
                        </a:lnSpc>
                        <a:spcBef>
                          <a:spcPct val="0"/>
                        </a:spcBef>
                        <a:spcAft>
                          <a:spcPct val="0"/>
                        </a:spcAft>
                        <a:buClrTx/>
                        <a:buSzTx/>
                        <a:buFontTx/>
                        <a:buNone/>
                        <a:defRPr/>
                      </a:pPr>
                      <a:r>
                        <a:rPr lang="en-US" sz="800"/>
                        <a:t>General Purpose (SSD) Storage</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800" b="1"/>
                        <a:t>+188%</a:t>
                      </a:r>
                      <a:endParaRPr lang="en-US" sz="2800"/>
                    </a:p>
                    <a:p>
                      <a:pPr marL="0" marR="0" lvl="0" indent="0" algn="ctr" defTabSz="914400" rtl="0" eaLnBrk="1" fontAlgn="auto" latinLnBrk="0" hangingPunct="1">
                        <a:lnSpc>
                          <a:spcPct val="100000"/>
                        </a:lnSpc>
                        <a:spcBef>
                          <a:spcPct val="0"/>
                        </a:spcBef>
                        <a:spcAft>
                          <a:spcPct val="0"/>
                        </a:spcAft>
                        <a:buClrTx/>
                        <a:buSzTx/>
                        <a:buFontTx/>
                        <a:buNone/>
                        <a:defRPr/>
                      </a:pPr>
                      <a:r>
                        <a:rPr lang="en-US" sz="800"/>
                        <a:t>0.115</a:t>
                      </a:r>
                    </a:p>
                    <a:p>
                      <a:pPr marL="0" marR="0" lvl="0" indent="0" algn="ctr" defTabSz="914400" rtl="0" eaLnBrk="1" fontAlgn="auto" latinLnBrk="0" hangingPunct="1">
                        <a:lnSpc>
                          <a:spcPct val="100000"/>
                        </a:lnSpc>
                        <a:spcBef>
                          <a:spcPct val="0"/>
                        </a:spcBef>
                        <a:spcAft>
                          <a:spcPct val="0"/>
                        </a:spcAft>
                        <a:buClrTx/>
                        <a:buSzTx/>
                        <a:buFontTx/>
                        <a:buNone/>
                        <a:defRPr/>
                      </a:pPr>
                      <a:r>
                        <a:rPr lang="en-US" sz="800"/>
                        <a:t>General Purpose/Memory Optimized Storage</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800" b="1"/>
                        <a:t>+325%</a:t>
                      </a:r>
                      <a:endParaRPr lang="en-US" sz="2800"/>
                    </a:p>
                    <a:p>
                      <a:pPr marL="0" marR="0" lvl="0" indent="0" algn="ctr" defTabSz="914400" rtl="0" eaLnBrk="1" fontAlgn="auto" latinLnBrk="0" hangingPunct="1">
                        <a:lnSpc>
                          <a:spcPct val="100000"/>
                        </a:lnSpc>
                        <a:spcBef>
                          <a:spcPct val="0"/>
                        </a:spcBef>
                        <a:spcAft>
                          <a:spcPct val="0"/>
                        </a:spcAft>
                        <a:buClrTx/>
                        <a:buSzTx/>
                        <a:buFontTx/>
                        <a:buNone/>
                        <a:defRPr/>
                      </a:pPr>
                      <a:r>
                        <a:rPr lang="en-US" sz="800"/>
                        <a:t>0.170</a:t>
                      </a:r>
                    </a:p>
                    <a:p>
                      <a:pPr marL="0" marR="0" lvl="0" indent="0" algn="ctr" defTabSz="914400" rtl="0" eaLnBrk="1" fontAlgn="auto" latinLnBrk="0" hangingPunct="1">
                        <a:lnSpc>
                          <a:spcPct val="100000"/>
                        </a:lnSpc>
                        <a:spcBef>
                          <a:spcPct val="0"/>
                        </a:spcBef>
                        <a:spcAft>
                          <a:spcPct val="0"/>
                        </a:spcAft>
                        <a:buClrTx/>
                        <a:buSzTx/>
                        <a:buFontTx/>
                        <a:buNone/>
                        <a:defRPr/>
                      </a:pPr>
                      <a:r>
                        <a:rPr lang="en-US" sz="800"/>
                        <a:t>SSD provisioned</a:t>
                      </a:r>
                    </a:p>
                  </a:txBody>
                  <a:tcPr anchor="ctr"/>
                </a:tc>
                <a:extLst>
                  <a:ext uri="{0D108BD9-81ED-4DB2-BD59-A6C34878D82A}">
                    <a16:rowId xmlns:a16="http://schemas.microsoft.com/office/drawing/2014/main" val="3877341725"/>
                  </a:ext>
                </a:extLst>
              </a:tr>
              <a:tr h="628357">
                <a:tc>
                  <a:txBody>
                    <a:bodyPr/>
                    <a:lstStyle/>
                    <a:p>
                      <a:r>
                        <a:rPr lang="en-US" sz="1800" b="1"/>
                        <a:t>Backup </a:t>
                      </a:r>
                    </a:p>
                    <a:p>
                      <a:r>
                        <a:rPr lang="en-US" sz="1000"/>
                        <a:t>per GB/month</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200" b="1"/>
                        <a:t>0.040</a:t>
                      </a:r>
                    </a:p>
                    <a:p>
                      <a:pPr marL="0" marR="0" lvl="0" indent="0" algn="ctr" defTabSz="914400" rtl="0" eaLnBrk="1" fontAlgn="auto" latinLnBrk="0" hangingPunct="1">
                        <a:lnSpc>
                          <a:spcPct val="100000"/>
                        </a:lnSpc>
                        <a:spcBef>
                          <a:spcPct val="0"/>
                        </a:spcBef>
                        <a:spcAft>
                          <a:spcPct val="0"/>
                        </a:spcAft>
                        <a:buClrTx/>
                        <a:buSzTx/>
                        <a:buFontTx/>
                        <a:buNone/>
                        <a:defRPr/>
                      </a:pPr>
                      <a:r>
                        <a:rPr lang="en-US" sz="1200"/>
                        <a:t>(with free quota)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000"/>
                    </a:p>
                    <a:p>
                      <a:pPr marL="0" marR="0" lvl="0" indent="0" algn="ctr" defTabSz="914400" rtl="0" eaLnBrk="1" fontAlgn="auto" latinLnBrk="0" hangingPunct="1">
                        <a:lnSpc>
                          <a:spcPct val="100000"/>
                        </a:lnSpc>
                        <a:spcBef>
                          <a:spcPct val="0"/>
                        </a:spcBef>
                        <a:spcAft>
                          <a:spcPct val="0"/>
                        </a:spcAft>
                        <a:buClrTx/>
                        <a:buSzTx/>
                        <a:buFontTx/>
                        <a:buNone/>
                        <a:defRPr/>
                      </a:pPr>
                      <a:r>
                        <a:rPr lang="en-US" sz="2800" b="1"/>
                        <a:t>+138%</a:t>
                      </a:r>
                      <a:endParaRPr lang="en-US" sz="1000"/>
                    </a:p>
                    <a:p>
                      <a:pPr marL="0" marR="0" lvl="0" indent="0" algn="ctr" defTabSz="914400" rtl="0" eaLnBrk="1" fontAlgn="auto" latinLnBrk="0" hangingPunct="1">
                        <a:lnSpc>
                          <a:spcPct val="100000"/>
                        </a:lnSpc>
                        <a:spcBef>
                          <a:spcPct val="0"/>
                        </a:spcBef>
                        <a:spcAft>
                          <a:spcPct val="0"/>
                        </a:spcAft>
                        <a:buClrTx/>
                        <a:buSzTx/>
                        <a:buFontTx/>
                        <a:buNone/>
                        <a:defRPr/>
                      </a:pPr>
                      <a:r>
                        <a:rPr lang="en-US" sz="1000"/>
                        <a:t>0.095</a:t>
                      </a:r>
                    </a:p>
                    <a:p>
                      <a:pPr marL="0" marR="0" lvl="0" indent="0" algn="ctr" defTabSz="914400" rtl="0" eaLnBrk="1" fontAlgn="auto" latinLnBrk="0" hangingPunct="1">
                        <a:lnSpc>
                          <a:spcPct val="100000"/>
                        </a:lnSpc>
                        <a:spcBef>
                          <a:spcPct val="0"/>
                        </a:spcBef>
                        <a:spcAft>
                          <a:spcPct val="0"/>
                        </a:spcAft>
                        <a:buClrTx/>
                        <a:buSzTx/>
                        <a:buFontTx/>
                        <a:buNone/>
                        <a:defRPr/>
                      </a:pPr>
                      <a:r>
                        <a:rPr lang="en-US" sz="1000"/>
                        <a:t>(with free quota)</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800" b="1" dirty="0"/>
                        <a:t>+150%</a:t>
                      </a:r>
                      <a:endParaRPr lang="en-US" sz="1000" dirty="0"/>
                    </a:p>
                    <a:p>
                      <a:pPr marL="0" marR="0" lvl="0" indent="0" algn="ctr" defTabSz="914400" rtl="0" eaLnBrk="1" fontAlgn="auto" latinLnBrk="0" hangingPunct="1">
                        <a:lnSpc>
                          <a:spcPct val="100000"/>
                        </a:lnSpc>
                        <a:spcBef>
                          <a:spcPct val="0"/>
                        </a:spcBef>
                        <a:spcAft>
                          <a:spcPct val="0"/>
                        </a:spcAft>
                        <a:buClrTx/>
                        <a:buSzTx/>
                        <a:buFontTx/>
                        <a:buNone/>
                        <a:defRPr/>
                      </a:pPr>
                      <a:r>
                        <a:rPr lang="en-US" sz="1000" dirty="0"/>
                        <a:t>0.100</a:t>
                      </a:r>
                    </a:p>
                    <a:p>
                      <a:pPr marL="0" marR="0" lvl="0" indent="0" algn="ctr" defTabSz="914400" rtl="0" eaLnBrk="1" fontAlgn="auto" latinLnBrk="0" hangingPunct="1">
                        <a:lnSpc>
                          <a:spcPct val="100000"/>
                        </a:lnSpc>
                        <a:spcBef>
                          <a:spcPct val="0"/>
                        </a:spcBef>
                        <a:spcAft>
                          <a:spcPct val="0"/>
                        </a:spcAft>
                        <a:buClrTx/>
                        <a:buSzTx/>
                        <a:buFontTx/>
                        <a:buNone/>
                        <a:defRPr/>
                      </a:pPr>
                      <a:r>
                        <a:rPr lang="en-US" sz="1000" dirty="0"/>
                        <a:t>(with free quota)</a:t>
                      </a:r>
                    </a:p>
                  </a:txBody>
                  <a:tcPr anchor="ct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800" b="1" dirty="0"/>
                        <a:t>+100%</a:t>
                      </a:r>
                      <a:endParaRPr lang="en-US" sz="1000" dirty="0"/>
                    </a:p>
                    <a:p>
                      <a:pPr marL="0" marR="0" lvl="0" indent="0" algn="ctr" defTabSz="914400" rtl="0" eaLnBrk="1" fontAlgn="auto" latinLnBrk="0" hangingPunct="1">
                        <a:lnSpc>
                          <a:spcPct val="100000"/>
                        </a:lnSpc>
                        <a:spcBef>
                          <a:spcPct val="0"/>
                        </a:spcBef>
                        <a:spcAft>
                          <a:spcPct val="0"/>
                        </a:spcAft>
                        <a:buClrTx/>
                        <a:buSzTx/>
                        <a:buFontTx/>
                        <a:buNone/>
                        <a:defRPr/>
                      </a:pPr>
                      <a:r>
                        <a:rPr lang="en-US" sz="1000" dirty="0"/>
                        <a:t>0.080 </a:t>
                      </a:r>
                    </a:p>
                    <a:p>
                      <a:pPr marL="0" marR="0" lvl="0" indent="0" algn="ctr" defTabSz="914400" rtl="0" eaLnBrk="1" fontAlgn="auto" latinLnBrk="0" hangingPunct="1">
                        <a:lnSpc>
                          <a:spcPct val="100000"/>
                        </a:lnSpc>
                        <a:spcBef>
                          <a:spcPct val="0"/>
                        </a:spcBef>
                        <a:spcAft>
                          <a:spcPct val="0"/>
                        </a:spcAft>
                        <a:buClrTx/>
                        <a:buSzTx/>
                        <a:buFontTx/>
                        <a:buNone/>
                        <a:defRPr/>
                      </a:pPr>
                      <a:r>
                        <a:rPr lang="en-US" sz="1000" dirty="0"/>
                        <a:t>(no free quota)</a:t>
                      </a:r>
                    </a:p>
                  </a:txBody>
                  <a:tcPr anchor="ctr"/>
                </a:tc>
                <a:extLst>
                  <a:ext uri="{0D108BD9-81ED-4DB2-BD59-A6C34878D82A}">
                    <a16:rowId xmlns:a16="http://schemas.microsoft.com/office/drawing/2014/main" val="3031408276"/>
                  </a:ext>
                </a:extLst>
              </a:tr>
            </a:tbl>
          </a:graphicData>
        </a:graphic>
      </p:graphicFrame>
    </p:spTree>
    <p:extLst>
      <p:ext uri="{BB962C8B-B14F-4D97-AF65-F5344CB8AC3E}">
        <p14:creationId xmlns:p14="http://schemas.microsoft.com/office/powerpoint/2010/main" val="142010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5E8080D-B7A2-3949-AC56-53124FB9E2A8}"/>
              </a:ext>
            </a:extLst>
          </p:cNvPr>
          <p:cNvGrpSpPr/>
          <p:nvPr/>
        </p:nvGrpSpPr>
        <p:grpSpPr>
          <a:xfrm>
            <a:off x="6340482" y="1824489"/>
            <a:ext cx="2153764" cy="1310438"/>
            <a:chOff x="5101618" y="3931789"/>
            <a:chExt cx="2153764" cy="1310438"/>
          </a:xfrm>
        </p:grpSpPr>
        <p:sp>
          <p:nvSpPr>
            <p:cNvPr id="64" name="Rectangle 63">
              <a:extLst>
                <a:ext uri="{FF2B5EF4-FFF2-40B4-BE49-F238E27FC236}">
                  <a16:creationId xmlns:a16="http://schemas.microsoft.com/office/drawing/2014/main" id="{DD629361-BEF4-434F-A4B7-272F0D052F01}"/>
                </a:ext>
              </a:extLst>
            </p:cNvPr>
            <p:cNvSpPr/>
            <p:nvPr/>
          </p:nvSpPr>
          <p:spPr>
            <a:xfrm>
              <a:off x="5167584" y="3990634"/>
              <a:ext cx="2021832" cy="1192749"/>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stomShape 17">
              <a:extLst>
                <a:ext uri="{FF2B5EF4-FFF2-40B4-BE49-F238E27FC236}">
                  <a16:creationId xmlns:a16="http://schemas.microsoft.com/office/drawing/2014/main" id="{30D90514-6065-344A-A2AB-A68801D32B2B}"/>
                </a:ext>
              </a:extLst>
            </p:cNvPr>
            <p:cNvSpPr/>
            <p:nvPr/>
          </p:nvSpPr>
          <p:spPr>
            <a:xfrm>
              <a:off x="5101618" y="3931789"/>
              <a:ext cx="2153764" cy="1310438"/>
            </a:xfrm>
            <a:prstGeom prst="rect">
              <a:avLst/>
            </a:prstGeom>
            <a:noFill/>
            <a:ln w="9000">
              <a:solidFill>
                <a:srgbClr val="808080"/>
              </a:solidFill>
              <a:custDash/>
              <a:round/>
            </a:ln>
          </p:spPr>
          <p:style>
            <a:lnRef idx="0">
              <a:scrgbClr r="0" g="0" b="0"/>
            </a:lnRef>
            <a:fillRef idx="0">
              <a:scrgbClr r="0" g="0" b="0"/>
            </a:fillRef>
            <a:effectRef idx="0">
              <a:scrgbClr r="0" g="0" b="0"/>
            </a:effectRef>
            <a:fontRef idx="minor"/>
          </p:style>
          <p:txBody>
            <a:bodyPr/>
            <a:lstStyle/>
            <a:p>
              <a:endParaRPr/>
            </a:p>
          </p:txBody>
        </p:sp>
      </p:grpSp>
      <p:sp>
        <p:nvSpPr>
          <p:cNvPr id="3" name="Title 2">
            <a:extLst>
              <a:ext uri="{FF2B5EF4-FFF2-40B4-BE49-F238E27FC236}">
                <a16:creationId xmlns:a16="http://schemas.microsoft.com/office/drawing/2014/main" id="{EAFAD375-E920-B743-986B-56CC09DB14E3}"/>
              </a:ext>
            </a:extLst>
          </p:cNvPr>
          <p:cNvSpPr>
            <a:spLocks noGrp="1"/>
          </p:cNvSpPr>
          <p:nvPr>
            <p:ph type="title"/>
          </p:nvPr>
        </p:nvSpPr>
        <p:spPr>
          <a:xfrm>
            <a:off x="768874" y="182403"/>
            <a:ext cx="11029313" cy="822960"/>
          </a:xfrm>
        </p:spPr>
        <p:txBody>
          <a:bodyPr/>
          <a:lstStyle/>
          <a:p>
            <a:r>
              <a:rPr lang="en-US" altLang="ko-Kore-KR" dirty="0"/>
              <a:t>MySQL</a:t>
            </a:r>
            <a:r>
              <a:rPr lang="ko-KR" altLang="en-US" dirty="0"/>
              <a:t>은 </a:t>
            </a:r>
            <a:r>
              <a:rPr lang="en-US" altLang="ko-KR" dirty="0"/>
              <a:t>Web/Game</a:t>
            </a:r>
            <a:r>
              <a:rPr lang="ko-KR" altLang="en-US" dirty="0"/>
              <a:t>에 특화된 데이터베이스</a:t>
            </a:r>
            <a:endParaRPr lang="en-US" dirty="0"/>
          </a:p>
        </p:txBody>
      </p:sp>
      <p:sp>
        <p:nvSpPr>
          <p:cNvPr id="53" name="CustomShape 15">
            <a:extLst>
              <a:ext uri="{FF2B5EF4-FFF2-40B4-BE49-F238E27FC236}">
                <a16:creationId xmlns:a16="http://schemas.microsoft.com/office/drawing/2014/main" id="{D0D03437-8C20-4146-8AEB-71D1251CDB33}"/>
              </a:ext>
            </a:extLst>
          </p:cNvPr>
          <p:cNvSpPr/>
          <p:nvPr/>
        </p:nvSpPr>
        <p:spPr>
          <a:xfrm>
            <a:off x="1127759" y="2098288"/>
            <a:ext cx="3572060" cy="762840"/>
          </a:xfrm>
          <a:prstGeom prst="rect">
            <a:avLst/>
          </a:prstGeom>
          <a:solidFill>
            <a:srgbClr val="F29111"/>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pc="-1" dirty="0">
                <a:solidFill>
                  <a:srgbClr val="FFFFFF"/>
                </a:solidFill>
                <a:latin typeface="Oracle Sans"/>
              </a:rPr>
              <a:t>OLTP Applications</a:t>
            </a:r>
          </a:p>
          <a:p>
            <a:pPr algn="ctr">
              <a:lnSpc>
                <a:spcPct val="100000"/>
              </a:lnSpc>
              <a:tabLst>
                <a:tab pos="0" algn="l"/>
              </a:tabLst>
            </a:pPr>
            <a:r>
              <a:rPr lang="en-US" altLang="ko-KR" strike="noStrike" spc="-1" dirty="0">
                <a:solidFill>
                  <a:srgbClr val="FFFFFF"/>
                </a:solidFill>
                <a:latin typeface="Oracle Sans"/>
              </a:rPr>
              <a:t>(</a:t>
            </a:r>
            <a:r>
              <a:rPr lang="en-US" altLang="ko-KR" spc="-1" dirty="0">
                <a:solidFill>
                  <a:srgbClr val="FFFFFF"/>
                </a:solidFill>
                <a:latin typeface="Oracle Sans"/>
              </a:rPr>
              <a:t>Online Transaction Processing)</a:t>
            </a:r>
            <a:endParaRPr lang="en-US" strike="noStrike" spc="-1" dirty="0">
              <a:latin typeface="Arial"/>
            </a:endParaRPr>
          </a:p>
        </p:txBody>
      </p:sp>
      <p:grpSp>
        <p:nvGrpSpPr>
          <p:cNvPr id="56" name="Group 55">
            <a:extLst>
              <a:ext uri="{FF2B5EF4-FFF2-40B4-BE49-F238E27FC236}">
                <a16:creationId xmlns:a16="http://schemas.microsoft.com/office/drawing/2014/main" id="{65444C6D-BD9C-D74D-A060-4BA562CC2870}"/>
              </a:ext>
            </a:extLst>
          </p:cNvPr>
          <p:cNvGrpSpPr/>
          <p:nvPr/>
        </p:nvGrpSpPr>
        <p:grpSpPr>
          <a:xfrm>
            <a:off x="6806130" y="1935128"/>
            <a:ext cx="1209678" cy="1068698"/>
            <a:chOff x="9336646" y="1524770"/>
            <a:chExt cx="668885" cy="590929"/>
          </a:xfrm>
        </p:grpSpPr>
        <p:pic>
          <p:nvPicPr>
            <p:cNvPr id="57" name="Picture Placeholder 21">
              <a:extLst>
                <a:ext uri="{FF2B5EF4-FFF2-40B4-BE49-F238E27FC236}">
                  <a16:creationId xmlns:a16="http://schemas.microsoft.com/office/drawing/2014/main" id="{1757F20C-5953-A247-B2D8-6BD622EB5C0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l="85" r="85"/>
            <a:stretch>
              <a:fillRect/>
            </a:stretch>
          </p:blipFill>
          <p:spPr>
            <a:xfrm>
              <a:off x="9336646" y="1524770"/>
              <a:ext cx="520085" cy="520085"/>
            </a:xfrm>
            <a:prstGeom prst="rect">
              <a:avLst/>
            </a:prstGeom>
          </p:spPr>
        </p:pic>
        <p:pic>
          <p:nvPicPr>
            <p:cNvPr id="58" name="Graphic 57">
              <a:extLst>
                <a:ext uri="{FF2B5EF4-FFF2-40B4-BE49-F238E27FC236}">
                  <a16:creationId xmlns:a16="http://schemas.microsoft.com/office/drawing/2014/main" id="{45CCEFEA-AE06-8F42-8CBC-DB9B98D1D93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5777" y="1755615"/>
              <a:ext cx="519754" cy="360084"/>
            </a:xfrm>
            <a:prstGeom prst="rect">
              <a:avLst/>
            </a:prstGeom>
          </p:spPr>
        </p:pic>
      </p:grpSp>
      <p:cxnSp>
        <p:nvCxnSpPr>
          <p:cNvPr id="66" name="Straight Arrow Connector 65">
            <a:extLst>
              <a:ext uri="{FF2B5EF4-FFF2-40B4-BE49-F238E27FC236}">
                <a16:creationId xmlns:a16="http://schemas.microsoft.com/office/drawing/2014/main" id="{ED520521-66FD-9047-B568-2B18F5A9CB67}"/>
              </a:ext>
            </a:extLst>
          </p:cNvPr>
          <p:cNvCxnSpPr/>
          <p:nvPr/>
        </p:nvCxnSpPr>
        <p:spPr>
          <a:xfrm>
            <a:off x="4774432" y="2479708"/>
            <a:ext cx="1805131" cy="0"/>
          </a:xfrm>
          <a:prstGeom prst="straightConnector1">
            <a:avLst/>
          </a:prstGeom>
          <a:ln w="19050">
            <a:solidFill>
              <a:srgbClr val="F291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72" name="CustomShape 15">
            <a:extLst>
              <a:ext uri="{FF2B5EF4-FFF2-40B4-BE49-F238E27FC236}">
                <a16:creationId xmlns:a16="http://schemas.microsoft.com/office/drawing/2014/main" id="{927E7C81-F0C8-6C48-B736-20B78FB2C7FC}"/>
              </a:ext>
            </a:extLst>
          </p:cNvPr>
          <p:cNvSpPr/>
          <p:nvPr/>
        </p:nvSpPr>
        <p:spPr>
          <a:xfrm>
            <a:off x="6740166" y="1684569"/>
            <a:ext cx="1354394" cy="279206"/>
          </a:xfrm>
          <a:prstGeom prst="rect">
            <a:avLst/>
          </a:prstGeom>
          <a:solidFill>
            <a:schemeClr val="accent2">
              <a:lumMod val="50000"/>
            </a:schemeClr>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z="1600" spc="-1">
                <a:solidFill>
                  <a:srgbClr val="FFFFFF"/>
                </a:solidFill>
                <a:latin typeface="Oracle Sans"/>
              </a:rPr>
              <a:t>OLTP DB</a:t>
            </a:r>
            <a:endParaRPr lang="en-US" sz="1600" strike="noStrike" spc="-1">
              <a:latin typeface="Arial"/>
            </a:endParaRPr>
          </a:p>
        </p:txBody>
      </p:sp>
      <p:sp>
        <p:nvSpPr>
          <p:cNvPr id="25" name="Footer Placeholder 3">
            <a:extLst>
              <a:ext uri="{FF2B5EF4-FFF2-40B4-BE49-F238E27FC236}">
                <a16:creationId xmlns:a16="http://schemas.microsoft.com/office/drawing/2014/main" id="{7761112E-2616-2640-AD54-7AEE1F8454D5}"/>
              </a:ext>
            </a:extLst>
          </p:cNvPr>
          <p:cNvSpPr txBox="1"/>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p>
        </p:txBody>
      </p:sp>
      <p:sp>
        <p:nvSpPr>
          <p:cNvPr id="27" name="Slide Number Placeholder 5">
            <a:extLst>
              <a:ext uri="{FF2B5EF4-FFF2-40B4-BE49-F238E27FC236}">
                <a16:creationId xmlns:a16="http://schemas.microsoft.com/office/drawing/2014/main" id="{183DD476-4436-DA46-922A-8AD524664904}"/>
              </a:ext>
            </a:extLst>
          </p:cNvPr>
          <p:cNvSpPr txBox="1"/>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6</a:t>
            </a:fld>
            <a:endParaRPr lang="en-US"/>
          </a:p>
        </p:txBody>
      </p:sp>
      <p:sp>
        <p:nvSpPr>
          <p:cNvPr id="4" name="TextBox 3">
            <a:extLst>
              <a:ext uri="{FF2B5EF4-FFF2-40B4-BE49-F238E27FC236}">
                <a16:creationId xmlns:a16="http://schemas.microsoft.com/office/drawing/2014/main" id="{4889B143-BD79-E445-912F-5893706B6983}"/>
              </a:ext>
            </a:extLst>
          </p:cNvPr>
          <p:cNvSpPr txBox="1"/>
          <p:nvPr/>
        </p:nvSpPr>
        <p:spPr>
          <a:xfrm>
            <a:off x="1127759" y="2965717"/>
            <a:ext cx="3572059" cy="646331"/>
          </a:xfrm>
          <a:prstGeom prst="rect">
            <a:avLst/>
          </a:prstGeom>
          <a:noFill/>
        </p:spPr>
        <p:txBody>
          <a:bodyPr wrap="square" rtlCol="0">
            <a:spAutoFit/>
          </a:bodyPr>
          <a:lstStyle/>
          <a:p>
            <a:r>
              <a:rPr kumimoji="1" lang="ko-KR" altLang="en-US" dirty="0"/>
              <a:t>작은 데이터 입출력 위주 애플리케이션</a:t>
            </a:r>
            <a:endParaRPr kumimoji="1" lang="ko-Kore-KR" altLang="en-US" dirty="0"/>
          </a:p>
        </p:txBody>
      </p:sp>
      <p:sp>
        <p:nvSpPr>
          <p:cNvPr id="28" name="TextBox 27">
            <a:extLst>
              <a:ext uri="{FF2B5EF4-FFF2-40B4-BE49-F238E27FC236}">
                <a16:creationId xmlns:a16="http://schemas.microsoft.com/office/drawing/2014/main" id="{45FD5B4F-A231-9741-A51A-1C1D602A7641}"/>
              </a:ext>
            </a:extLst>
          </p:cNvPr>
          <p:cNvSpPr txBox="1"/>
          <p:nvPr/>
        </p:nvSpPr>
        <p:spPr>
          <a:xfrm>
            <a:off x="8560210" y="1814638"/>
            <a:ext cx="3237977" cy="646331"/>
          </a:xfrm>
          <a:prstGeom prst="rect">
            <a:avLst/>
          </a:prstGeom>
          <a:noFill/>
        </p:spPr>
        <p:txBody>
          <a:bodyPr wrap="square" rtlCol="0">
            <a:spAutoFit/>
          </a:bodyPr>
          <a:lstStyle/>
          <a:p>
            <a:r>
              <a:rPr kumimoji="1" lang="en-US" altLang="ko-Kore-KR" dirty="0"/>
              <a:t>OLTP</a:t>
            </a:r>
            <a:r>
              <a:rPr kumimoji="1" lang="ko-Kore-KR" altLang="en-US" dirty="0"/>
              <a:t>에</a:t>
            </a:r>
            <a:r>
              <a:rPr kumimoji="1" lang="ko-KR" altLang="en-US" dirty="0"/>
              <a:t> 최적화 </a:t>
            </a:r>
            <a:endParaRPr kumimoji="1" lang="en-US" altLang="ko-KR" dirty="0"/>
          </a:p>
          <a:p>
            <a:r>
              <a:rPr kumimoji="1" lang="en-US" altLang="ko-KR" dirty="0"/>
              <a:t>Big Query </a:t>
            </a:r>
            <a:r>
              <a:rPr kumimoji="1" lang="ko-KR" altLang="en-US" dirty="0"/>
              <a:t>급격한 성능 저하</a:t>
            </a:r>
            <a:endParaRPr kumimoji="1" lang="ko-Kore-KR" altLang="en-US" dirty="0"/>
          </a:p>
        </p:txBody>
      </p:sp>
    </p:spTree>
    <p:extLst>
      <p:ext uri="{BB962C8B-B14F-4D97-AF65-F5344CB8AC3E}">
        <p14:creationId xmlns:p14="http://schemas.microsoft.com/office/powerpoint/2010/main" val="248814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5E8080D-B7A2-3949-AC56-53124FB9E2A8}"/>
              </a:ext>
            </a:extLst>
          </p:cNvPr>
          <p:cNvGrpSpPr/>
          <p:nvPr/>
        </p:nvGrpSpPr>
        <p:grpSpPr>
          <a:xfrm>
            <a:off x="6340482" y="1824489"/>
            <a:ext cx="2153764" cy="1310438"/>
            <a:chOff x="5101618" y="3931789"/>
            <a:chExt cx="2153764" cy="1310438"/>
          </a:xfrm>
        </p:grpSpPr>
        <p:sp>
          <p:nvSpPr>
            <p:cNvPr id="64" name="Rectangle 63">
              <a:extLst>
                <a:ext uri="{FF2B5EF4-FFF2-40B4-BE49-F238E27FC236}">
                  <a16:creationId xmlns:a16="http://schemas.microsoft.com/office/drawing/2014/main" id="{DD629361-BEF4-434F-A4B7-272F0D052F01}"/>
                </a:ext>
              </a:extLst>
            </p:cNvPr>
            <p:cNvSpPr/>
            <p:nvPr/>
          </p:nvSpPr>
          <p:spPr>
            <a:xfrm>
              <a:off x="5167584" y="3990634"/>
              <a:ext cx="2021832" cy="1192749"/>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ustomShape 17">
              <a:extLst>
                <a:ext uri="{FF2B5EF4-FFF2-40B4-BE49-F238E27FC236}">
                  <a16:creationId xmlns:a16="http://schemas.microsoft.com/office/drawing/2014/main" id="{30D90514-6065-344A-A2AB-A68801D32B2B}"/>
                </a:ext>
              </a:extLst>
            </p:cNvPr>
            <p:cNvSpPr/>
            <p:nvPr/>
          </p:nvSpPr>
          <p:spPr>
            <a:xfrm>
              <a:off x="5101618" y="3931789"/>
              <a:ext cx="2153764" cy="1310438"/>
            </a:xfrm>
            <a:prstGeom prst="rect">
              <a:avLst/>
            </a:prstGeom>
            <a:noFill/>
            <a:ln w="9000">
              <a:solidFill>
                <a:srgbClr val="808080"/>
              </a:solidFill>
              <a:custDash/>
              <a:round/>
            </a:ln>
          </p:spPr>
          <p:style>
            <a:lnRef idx="0">
              <a:scrgbClr r="0" g="0" b="0"/>
            </a:lnRef>
            <a:fillRef idx="0">
              <a:scrgbClr r="0" g="0" b="0"/>
            </a:fillRef>
            <a:effectRef idx="0">
              <a:scrgbClr r="0" g="0" b="0"/>
            </a:effectRef>
            <a:fontRef idx="minor"/>
          </p:style>
          <p:txBody>
            <a:bodyPr/>
            <a:lstStyle/>
            <a:p>
              <a:endParaRPr/>
            </a:p>
          </p:txBody>
        </p:sp>
      </p:grpSp>
      <p:sp>
        <p:nvSpPr>
          <p:cNvPr id="3" name="Title 2">
            <a:extLst>
              <a:ext uri="{FF2B5EF4-FFF2-40B4-BE49-F238E27FC236}">
                <a16:creationId xmlns:a16="http://schemas.microsoft.com/office/drawing/2014/main" id="{EAFAD375-E920-B743-986B-56CC09DB14E3}"/>
              </a:ext>
            </a:extLst>
          </p:cNvPr>
          <p:cNvSpPr>
            <a:spLocks noGrp="1"/>
          </p:cNvSpPr>
          <p:nvPr>
            <p:ph type="title"/>
          </p:nvPr>
        </p:nvSpPr>
        <p:spPr>
          <a:xfrm>
            <a:off x="768874" y="182403"/>
            <a:ext cx="11029313" cy="822960"/>
          </a:xfrm>
        </p:spPr>
        <p:txBody>
          <a:bodyPr/>
          <a:lstStyle/>
          <a:p>
            <a:r>
              <a:rPr lang="en-US" altLang="ko-Kore-KR" dirty="0"/>
              <a:t>MySQL</a:t>
            </a:r>
            <a:r>
              <a:rPr lang="ko-KR" altLang="en-US" dirty="0"/>
              <a:t>은 </a:t>
            </a:r>
            <a:r>
              <a:rPr lang="en-US" altLang="ko-KR" dirty="0"/>
              <a:t>Web/Game</a:t>
            </a:r>
            <a:r>
              <a:rPr lang="ko-KR" altLang="en-US" dirty="0"/>
              <a:t>에 특화된 데이터베이스</a:t>
            </a:r>
            <a:endParaRPr lang="en-US" dirty="0"/>
          </a:p>
        </p:txBody>
      </p:sp>
      <p:sp>
        <p:nvSpPr>
          <p:cNvPr id="53" name="CustomShape 15">
            <a:extLst>
              <a:ext uri="{FF2B5EF4-FFF2-40B4-BE49-F238E27FC236}">
                <a16:creationId xmlns:a16="http://schemas.microsoft.com/office/drawing/2014/main" id="{D0D03437-8C20-4146-8AEB-71D1251CDB33}"/>
              </a:ext>
            </a:extLst>
          </p:cNvPr>
          <p:cNvSpPr/>
          <p:nvPr/>
        </p:nvSpPr>
        <p:spPr>
          <a:xfrm>
            <a:off x="1127759" y="2098288"/>
            <a:ext cx="3572060" cy="762840"/>
          </a:xfrm>
          <a:prstGeom prst="rect">
            <a:avLst/>
          </a:prstGeom>
          <a:solidFill>
            <a:srgbClr val="F29111"/>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pc="-1" dirty="0">
                <a:solidFill>
                  <a:srgbClr val="FFFFFF"/>
                </a:solidFill>
                <a:latin typeface="Oracle Sans"/>
              </a:rPr>
              <a:t>OLTP Applications</a:t>
            </a:r>
          </a:p>
          <a:p>
            <a:pPr algn="ctr">
              <a:lnSpc>
                <a:spcPct val="100000"/>
              </a:lnSpc>
              <a:tabLst>
                <a:tab pos="0" algn="l"/>
              </a:tabLst>
            </a:pPr>
            <a:r>
              <a:rPr lang="en-US" altLang="ko-KR" strike="noStrike" spc="-1" dirty="0">
                <a:solidFill>
                  <a:srgbClr val="FFFFFF"/>
                </a:solidFill>
                <a:latin typeface="Oracle Sans"/>
              </a:rPr>
              <a:t>(</a:t>
            </a:r>
            <a:r>
              <a:rPr lang="en-US" altLang="ko-KR" spc="-1" dirty="0">
                <a:solidFill>
                  <a:srgbClr val="FFFFFF"/>
                </a:solidFill>
                <a:latin typeface="Oracle Sans"/>
              </a:rPr>
              <a:t>Online Transaction Processing)</a:t>
            </a:r>
            <a:endParaRPr lang="en-US" strike="noStrike" spc="-1" dirty="0">
              <a:latin typeface="Arial"/>
            </a:endParaRPr>
          </a:p>
        </p:txBody>
      </p:sp>
      <p:grpSp>
        <p:nvGrpSpPr>
          <p:cNvPr id="2" name="Group 1">
            <a:extLst>
              <a:ext uri="{FF2B5EF4-FFF2-40B4-BE49-F238E27FC236}">
                <a16:creationId xmlns:a16="http://schemas.microsoft.com/office/drawing/2014/main" id="{2FF5D0E4-6131-464F-A84D-B3822F68AE33}"/>
              </a:ext>
            </a:extLst>
          </p:cNvPr>
          <p:cNvGrpSpPr/>
          <p:nvPr/>
        </p:nvGrpSpPr>
        <p:grpSpPr>
          <a:xfrm>
            <a:off x="6340482" y="4154176"/>
            <a:ext cx="2153764" cy="1310438"/>
            <a:chOff x="5101618" y="3931789"/>
            <a:chExt cx="2153764" cy="1310438"/>
          </a:xfrm>
        </p:grpSpPr>
        <p:sp>
          <p:nvSpPr>
            <p:cNvPr id="44" name="Rectangle 43">
              <a:extLst>
                <a:ext uri="{FF2B5EF4-FFF2-40B4-BE49-F238E27FC236}">
                  <a16:creationId xmlns:a16="http://schemas.microsoft.com/office/drawing/2014/main" id="{41698C09-11C5-654C-91AF-9310228935C4}"/>
                </a:ext>
              </a:extLst>
            </p:cNvPr>
            <p:cNvSpPr/>
            <p:nvPr/>
          </p:nvSpPr>
          <p:spPr>
            <a:xfrm>
              <a:off x="5167584" y="3990634"/>
              <a:ext cx="2021832" cy="1192749"/>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stomShape 17">
              <a:extLst>
                <a:ext uri="{FF2B5EF4-FFF2-40B4-BE49-F238E27FC236}">
                  <a16:creationId xmlns:a16="http://schemas.microsoft.com/office/drawing/2014/main" id="{8D35315F-E55B-7349-96A3-8AF6F6FA75B1}"/>
                </a:ext>
              </a:extLst>
            </p:cNvPr>
            <p:cNvSpPr/>
            <p:nvPr/>
          </p:nvSpPr>
          <p:spPr>
            <a:xfrm>
              <a:off x="5101618" y="3931789"/>
              <a:ext cx="2153764" cy="1310438"/>
            </a:xfrm>
            <a:prstGeom prst="rect">
              <a:avLst/>
            </a:prstGeom>
            <a:noFill/>
            <a:ln w="9000">
              <a:solidFill>
                <a:srgbClr val="808080"/>
              </a:solidFill>
              <a:custDash/>
              <a:round/>
            </a:ln>
          </p:spPr>
          <p:style>
            <a:lnRef idx="0">
              <a:scrgbClr r="0" g="0" b="0"/>
            </a:lnRef>
            <a:fillRef idx="0">
              <a:scrgbClr r="0" g="0" b="0"/>
            </a:fillRef>
            <a:effectRef idx="0">
              <a:scrgbClr r="0" g="0" b="0"/>
            </a:effectRef>
            <a:fontRef idx="minor"/>
          </p:style>
          <p:txBody>
            <a:bodyPr/>
            <a:lstStyle/>
            <a:p>
              <a:endParaRPr/>
            </a:p>
          </p:txBody>
        </p:sp>
      </p:grpSp>
      <p:cxnSp>
        <p:nvCxnSpPr>
          <p:cNvPr id="55" name="Straight Arrow Connector 54">
            <a:extLst>
              <a:ext uri="{FF2B5EF4-FFF2-40B4-BE49-F238E27FC236}">
                <a16:creationId xmlns:a16="http://schemas.microsoft.com/office/drawing/2014/main" id="{F996E2F1-708D-D645-8C87-F50949F120B5}"/>
              </a:ext>
            </a:extLst>
          </p:cNvPr>
          <p:cNvCxnSpPr/>
          <p:nvPr/>
        </p:nvCxnSpPr>
        <p:spPr>
          <a:xfrm>
            <a:off x="4774432" y="4809395"/>
            <a:ext cx="1805131" cy="0"/>
          </a:xfrm>
          <a:prstGeom prst="straightConnector1">
            <a:avLst/>
          </a:prstGeom>
          <a:ln w="19050">
            <a:solidFill>
              <a:srgbClr val="00758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65444C6D-BD9C-D74D-A060-4BA562CC2870}"/>
              </a:ext>
            </a:extLst>
          </p:cNvPr>
          <p:cNvGrpSpPr/>
          <p:nvPr/>
        </p:nvGrpSpPr>
        <p:grpSpPr>
          <a:xfrm>
            <a:off x="6806130" y="1935128"/>
            <a:ext cx="1209678" cy="1068698"/>
            <a:chOff x="9336646" y="1524770"/>
            <a:chExt cx="668885" cy="590929"/>
          </a:xfrm>
        </p:grpSpPr>
        <p:pic>
          <p:nvPicPr>
            <p:cNvPr id="57" name="Picture Placeholder 21">
              <a:extLst>
                <a:ext uri="{FF2B5EF4-FFF2-40B4-BE49-F238E27FC236}">
                  <a16:creationId xmlns:a16="http://schemas.microsoft.com/office/drawing/2014/main" id="{1757F20C-5953-A247-B2D8-6BD622EB5C0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l="85" r="85"/>
            <a:stretch>
              <a:fillRect/>
            </a:stretch>
          </p:blipFill>
          <p:spPr>
            <a:xfrm>
              <a:off x="9336646" y="1524770"/>
              <a:ext cx="520085" cy="520085"/>
            </a:xfrm>
            <a:prstGeom prst="rect">
              <a:avLst/>
            </a:prstGeom>
          </p:spPr>
        </p:pic>
        <p:pic>
          <p:nvPicPr>
            <p:cNvPr id="58" name="Graphic 57">
              <a:extLst>
                <a:ext uri="{FF2B5EF4-FFF2-40B4-BE49-F238E27FC236}">
                  <a16:creationId xmlns:a16="http://schemas.microsoft.com/office/drawing/2014/main" id="{45CCEFEA-AE06-8F42-8CBC-DB9B98D1D93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5777" y="1755615"/>
              <a:ext cx="519754" cy="360084"/>
            </a:xfrm>
            <a:prstGeom prst="rect">
              <a:avLst/>
            </a:prstGeom>
          </p:spPr>
        </p:pic>
      </p:grpSp>
      <p:sp>
        <p:nvSpPr>
          <p:cNvPr id="59" name="CustomShape 15">
            <a:extLst>
              <a:ext uri="{FF2B5EF4-FFF2-40B4-BE49-F238E27FC236}">
                <a16:creationId xmlns:a16="http://schemas.microsoft.com/office/drawing/2014/main" id="{5C2FC6E9-20D6-BC40-A504-55DABD50FC95}"/>
              </a:ext>
            </a:extLst>
          </p:cNvPr>
          <p:cNvSpPr/>
          <p:nvPr/>
        </p:nvSpPr>
        <p:spPr>
          <a:xfrm>
            <a:off x="1127759" y="4427975"/>
            <a:ext cx="3572060" cy="762840"/>
          </a:xfrm>
          <a:prstGeom prst="rect">
            <a:avLst/>
          </a:prstGeom>
          <a:solidFill>
            <a:srgbClr val="00758F"/>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pc="-1" dirty="0">
                <a:solidFill>
                  <a:srgbClr val="FFFFFF"/>
                </a:solidFill>
                <a:latin typeface="Oracle Sans"/>
              </a:rPr>
              <a:t>OLAP Applications</a:t>
            </a:r>
          </a:p>
          <a:p>
            <a:pPr algn="ctr">
              <a:lnSpc>
                <a:spcPct val="100000"/>
              </a:lnSpc>
              <a:tabLst>
                <a:tab pos="0" algn="l"/>
              </a:tabLst>
            </a:pPr>
            <a:r>
              <a:rPr lang="en-US" spc="-1" dirty="0">
                <a:solidFill>
                  <a:srgbClr val="FFFFFF"/>
                </a:solidFill>
              </a:rPr>
              <a:t>(Online Analytical Processing)</a:t>
            </a:r>
            <a:endParaRPr lang="en-US" strike="noStrike" spc="-1" dirty="0">
              <a:latin typeface="Arial"/>
            </a:endParaRPr>
          </a:p>
        </p:txBody>
      </p:sp>
      <p:pic>
        <p:nvPicPr>
          <p:cNvPr id="62" name="Picture Placeholder 21">
            <a:extLst>
              <a:ext uri="{FF2B5EF4-FFF2-40B4-BE49-F238E27FC236}">
                <a16:creationId xmlns:a16="http://schemas.microsoft.com/office/drawing/2014/main" id="{98104B03-A14A-8C4C-9AE6-AE56928B9A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06130" y="4198159"/>
            <a:ext cx="1222467" cy="1222472"/>
          </a:xfrm>
          <a:prstGeom prst="rect">
            <a:avLst/>
          </a:prstGeom>
        </p:spPr>
      </p:pic>
      <p:cxnSp>
        <p:nvCxnSpPr>
          <p:cNvPr id="66" name="Straight Arrow Connector 65">
            <a:extLst>
              <a:ext uri="{FF2B5EF4-FFF2-40B4-BE49-F238E27FC236}">
                <a16:creationId xmlns:a16="http://schemas.microsoft.com/office/drawing/2014/main" id="{ED520521-66FD-9047-B568-2B18F5A9CB67}"/>
              </a:ext>
            </a:extLst>
          </p:cNvPr>
          <p:cNvCxnSpPr/>
          <p:nvPr/>
        </p:nvCxnSpPr>
        <p:spPr>
          <a:xfrm>
            <a:off x="4774432" y="2479708"/>
            <a:ext cx="1805131" cy="0"/>
          </a:xfrm>
          <a:prstGeom prst="straightConnector1">
            <a:avLst/>
          </a:prstGeom>
          <a:ln w="19050">
            <a:solidFill>
              <a:srgbClr val="F291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0133DF5-966A-3943-BDB6-F312BA2B5BB1}"/>
              </a:ext>
            </a:extLst>
          </p:cNvPr>
          <p:cNvCxnSpPr>
            <a:cxnSpLocks/>
            <a:endCxn id="65" idx="2"/>
          </p:cNvCxnSpPr>
          <p:nvPr/>
        </p:nvCxnSpPr>
        <p:spPr>
          <a:xfrm flipH="1" flipV="1">
            <a:off x="7417364" y="3134927"/>
            <a:ext cx="0" cy="871406"/>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72" name="CustomShape 15">
            <a:extLst>
              <a:ext uri="{FF2B5EF4-FFF2-40B4-BE49-F238E27FC236}">
                <a16:creationId xmlns:a16="http://schemas.microsoft.com/office/drawing/2014/main" id="{927E7C81-F0C8-6C48-B736-20B78FB2C7FC}"/>
              </a:ext>
            </a:extLst>
          </p:cNvPr>
          <p:cNvSpPr/>
          <p:nvPr/>
        </p:nvSpPr>
        <p:spPr>
          <a:xfrm>
            <a:off x="6740166" y="1684569"/>
            <a:ext cx="1354394" cy="279206"/>
          </a:xfrm>
          <a:prstGeom prst="rect">
            <a:avLst/>
          </a:prstGeom>
          <a:solidFill>
            <a:schemeClr val="accent2">
              <a:lumMod val="50000"/>
            </a:schemeClr>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z="1600" spc="-1">
                <a:solidFill>
                  <a:srgbClr val="FFFFFF"/>
                </a:solidFill>
                <a:latin typeface="Oracle Sans"/>
              </a:rPr>
              <a:t>OLTP DB</a:t>
            </a:r>
            <a:endParaRPr lang="en-US" sz="1600" strike="noStrike" spc="-1">
              <a:latin typeface="Arial"/>
            </a:endParaRPr>
          </a:p>
        </p:txBody>
      </p:sp>
      <p:sp>
        <p:nvSpPr>
          <p:cNvPr id="73" name="CustomShape 15">
            <a:extLst>
              <a:ext uri="{FF2B5EF4-FFF2-40B4-BE49-F238E27FC236}">
                <a16:creationId xmlns:a16="http://schemas.microsoft.com/office/drawing/2014/main" id="{C76EC664-A65D-094B-AD76-4727F8A8FF47}"/>
              </a:ext>
            </a:extLst>
          </p:cNvPr>
          <p:cNvSpPr/>
          <p:nvPr/>
        </p:nvSpPr>
        <p:spPr>
          <a:xfrm>
            <a:off x="6740166" y="4009179"/>
            <a:ext cx="1354394" cy="279206"/>
          </a:xfrm>
          <a:prstGeom prst="rect">
            <a:avLst/>
          </a:prstGeom>
          <a:solidFill>
            <a:srgbClr val="00758F"/>
          </a:solid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gn="ctr">
              <a:lnSpc>
                <a:spcPct val="100000"/>
              </a:lnSpc>
              <a:tabLst>
                <a:tab pos="0" algn="l"/>
              </a:tabLst>
            </a:pPr>
            <a:r>
              <a:rPr lang="en-US" sz="1600" spc="-1">
                <a:solidFill>
                  <a:srgbClr val="FFFFFF"/>
                </a:solidFill>
                <a:latin typeface="Oracle Sans"/>
              </a:rPr>
              <a:t>OLAP DB</a:t>
            </a:r>
            <a:endParaRPr lang="en-US" sz="1600" strike="noStrike" spc="-1">
              <a:latin typeface="Arial"/>
            </a:endParaRPr>
          </a:p>
        </p:txBody>
      </p:sp>
      <p:sp>
        <p:nvSpPr>
          <p:cNvPr id="74" name="CustomShape 15">
            <a:extLst>
              <a:ext uri="{FF2B5EF4-FFF2-40B4-BE49-F238E27FC236}">
                <a16:creationId xmlns:a16="http://schemas.microsoft.com/office/drawing/2014/main" id="{F64E0ABC-130B-0B4E-93CF-E3BBEE6BEBFE}"/>
              </a:ext>
            </a:extLst>
          </p:cNvPr>
          <p:cNvSpPr/>
          <p:nvPr/>
        </p:nvSpPr>
        <p:spPr>
          <a:xfrm>
            <a:off x="7417363" y="3372836"/>
            <a:ext cx="2266962" cy="399894"/>
          </a:xfrm>
          <a:prstGeom prst="rect">
            <a:avLst/>
          </a:prstGeom>
          <a:noFill/>
          <a:ln w="12600">
            <a:noFill/>
          </a:ln>
        </p:spPr>
        <p:style>
          <a:lnRef idx="0">
            <a:scrgbClr r="0" g="0" b="0"/>
          </a:lnRef>
          <a:fillRef idx="0">
            <a:scrgbClr r="0" g="0" b="0"/>
          </a:fillRef>
          <a:effectRef idx="0">
            <a:scrgbClr r="0" g="0" b="0"/>
          </a:effectRef>
          <a:fontRef idx="minor"/>
        </p:style>
        <p:txBody>
          <a:bodyPr lIns="182880" tIns="137160" rIns="137160" bIns="137160" anchor="ctr">
            <a:noAutofit/>
          </a:bodyPr>
          <a:lstStyle/>
          <a:p>
            <a:pPr>
              <a:lnSpc>
                <a:spcPct val="100000"/>
              </a:lnSpc>
              <a:tabLst>
                <a:tab pos="0" algn="l"/>
              </a:tabLst>
            </a:pPr>
            <a:r>
              <a:rPr lang="en-US" sz="2000" spc="-1" dirty="0">
                <a:solidFill>
                  <a:srgbClr val="FF0000"/>
                </a:solidFill>
                <a:latin typeface="Oracle Sans"/>
              </a:rPr>
              <a:t>ETL </a:t>
            </a:r>
            <a:r>
              <a:rPr lang="en-US" altLang="ko-KR" sz="2000" spc="-1" dirty="0">
                <a:solidFill>
                  <a:srgbClr val="FF0000"/>
                </a:solidFill>
                <a:latin typeface="Oracle Sans"/>
              </a:rPr>
              <a:t>(</a:t>
            </a:r>
            <a:r>
              <a:rPr lang="ko-KR" altLang="en-US" sz="2000" spc="-1" dirty="0">
                <a:solidFill>
                  <a:srgbClr val="FF0000"/>
                </a:solidFill>
                <a:latin typeface="Oracle Sans"/>
              </a:rPr>
              <a:t>데이터 이관</a:t>
            </a:r>
            <a:r>
              <a:rPr lang="en-US" altLang="ko-KR" sz="2000" spc="-1" dirty="0">
                <a:solidFill>
                  <a:srgbClr val="FF0000"/>
                </a:solidFill>
                <a:latin typeface="Oracle Sans"/>
              </a:rPr>
              <a:t>)</a:t>
            </a:r>
            <a:endParaRPr lang="en-US" sz="2000" strike="noStrike" spc="-1" dirty="0">
              <a:solidFill>
                <a:srgbClr val="FF0000"/>
              </a:solidFill>
              <a:latin typeface="Arial"/>
            </a:endParaRPr>
          </a:p>
        </p:txBody>
      </p:sp>
      <p:sp>
        <p:nvSpPr>
          <p:cNvPr id="25" name="Footer Placeholder 3">
            <a:extLst>
              <a:ext uri="{FF2B5EF4-FFF2-40B4-BE49-F238E27FC236}">
                <a16:creationId xmlns:a16="http://schemas.microsoft.com/office/drawing/2014/main" id="{7761112E-2616-2640-AD54-7AEE1F8454D5}"/>
              </a:ext>
            </a:extLst>
          </p:cNvPr>
          <p:cNvSpPr txBox="1"/>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p>
        </p:txBody>
      </p:sp>
      <p:sp>
        <p:nvSpPr>
          <p:cNvPr id="27" name="Slide Number Placeholder 5">
            <a:extLst>
              <a:ext uri="{FF2B5EF4-FFF2-40B4-BE49-F238E27FC236}">
                <a16:creationId xmlns:a16="http://schemas.microsoft.com/office/drawing/2014/main" id="{183DD476-4436-DA46-922A-8AD524664904}"/>
              </a:ext>
            </a:extLst>
          </p:cNvPr>
          <p:cNvSpPr txBox="1"/>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7</a:t>
            </a:fld>
            <a:endParaRPr lang="en-US"/>
          </a:p>
        </p:txBody>
      </p:sp>
      <p:sp>
        <p:nvSpPr>
          <p:cNvPr id="4" name="TextBox 3">
            <a:extLst>
              <a:ext uri="{FF2B5EF4-FFF2-40B4-BE49-F238E27FC236}">
                <a16:creationId xmlns:a16="http://schemas.microsoft.com/office/drawing/2014/main" id="{4889B143-BD79-E445-912F-5893706B6983}"/>
              </a:ext>
            </a:extLst>
          </p:cNvPr>
          <p:cNvSpPr txBox="1"/>
          <p:nvPr/>
        </p:nvSpPr>
        <p:spPr>
          <a:xfrm>
            <a:off x="1127759" y="2965717"/>
            <a:ext cx="3572059" cy="646331"/>
          </a:xfrm>
          <a:prstGeom prst="rect">
            <a:avLst/>
          </a:prstGeom>
          <a:noFill/>
        </p:spPr>
        <p:txBody>
          <a:bodyPr wrap="square" rtlCol="0">
            <a:spAutoFit/>
          </a:bodyPr>
          <a:lstStyle/>
          <a:p>
            <a:r>
              <a:rPr kumimoji="1" lang="ko-KR" altLang="en-US" dirty="0"/>
              <a:t>작은 데이터 입출력 위주 애플리케이션</a:t>
            </a:r>
            <a:endParaRPr kumimoji="1" lang="ko-Kore-KR" altLang="en-US" dirty="0"/>
          </a:p>
        </p:txBody>
      </p:sp>
      <p:sp>
        <p:nvSpPr>
          <p:cNvPr id="24" name="TextBox 23">
            <a:extLst>
              <a:ext uri="{FF2B5EF4-FFF2-40B4-BE49-F238E27FC236}">
                <a16:creationId xmlns:a16="http://schemas.microsoft.com/office/drawing/2014/main" id="{43373DDA-57DA-964C-AB38-3740BCD50E2A}"/>
              </a:ext>
            </a:extLst>
          </p:cNvPr>
          <p:cNvSpPr txBox="1"/>
          <p:nvPr/>
        </p:nvSpPr>
        <p:spPr>
          <a:xfrm>
            <a:off x="1127759" y="5249236"/>
            <a:ext cx="3943005" cy="646331"/>
          </a:xfrm>
          <a:prstGeom prst="rect">
            <a:avLst/>
          </a:prstGeom>
          <a:noFill/>
        </p:spPr>
        <p:txBody>
          <a:bodyPr wrap="square" rtlCol="0">
            <a:spAutoFit/>
          </a:bodyPr>
          <a:lstStyle/>
          <a:p>
            <a:r>
              <a:rPr kumimoji="1" lang="ko-KR" altLang="en-US" dirty="0"/>
              <a:t>대용량 데이터 처리 및 대용량 쿼리를 사용하는 데이터 분석 애플리케이션</a:t>
            </a:r>
            <a:endParaRPr kumimoji="1" lang="ko-Kore-KR" altLang="en-US" dirty="0"/>
          </a:p>
        </p:txBody>
      </p:sp>
      <p:sp>
        <p:nvSpPr>
          <p:cNvPr id="30" name="TextBox 29">
            <a:extLst>
              <a:ext uri="{FF2B5EF4-FFF2-40B4-BE49-F238E27FC236}">
                <a16:creationId xmlns:a16="http://schemas.microsoft.com/office/drawing/2014/main" id="{08D12EAA-C0A2-B44D-A0A4-1DF10E197683}"/>
              </a:ext>
            </a:extLst>
          </p:cNvPr>
          <p:cNvSpPr txBox="1"/>
          <p:nvPr/>
        </p:nvSpPr>
        <p:spPr>
          <a:xfrm>
            <a:off x="8560210" y="1814638"/>
            <a:ext cx="3237977" cy="646331"/>
          </a:xfrm>
          <a:prstGeom prst="rect">
            <a:avLst/>
          </a:prstGeom>
          <a:noFill/>
        </p:spPr>
        <p:txBody>
          <a:bodyPr wrap="square" rtlCol="0">
            <a:spAutoFit/>
          </a:bodyPr>
          <a:lstStyle/>
          <a:p>
            <a:r>
              <a:rPr kumimoji="1" lang="en-US" altLang="ko-Kore-KR" dirty="0"/>
              <a:t>OLTP</a:t>
            </a:r>
            <a:r>
              <a:rPr kumimoji="1" lang="ko-Kore-KR" altLang="en-US" dirty="0"/>
              <a:t>에</a:t>
            </a:r>
            <a:r>
              <a:rPr kumimoji="1" lang="ko-KR" altLang="en-US" dirty="0"/>
              <a:t> 최적화 </a:t>
            </a:r>
            <a:endParaRPr kumimoji="1" lang="en-US" altLang="ko-KR" dirty="0"/>
          </a:p>
          <a:p>
            <a:r>
              <a:rPr kumimoji="1" lang="en-US" altLang="ko-KR" dirty="0"/>
              <a:t>Big Query </a:t>
            </a:r>
            <a:r>
              <a:rPr kumimoji="1" lang="ko-KR" altLang="en-US" dirty="0"/>
              <a:t>급격한 성능 저하</a:t>
            </a:r>
            <a:endParaRPr kumimoji="1" lang="ko-Kore-KR" altLang="en-US" dirty="0"/>
          </a:p>
        </p:txBody>
      </p:sp>
    </p:spTree>
    <p:extLst>
      <p:ext uri="{BB962C8B-B14F-4D97-AF65-F5344CB8AC3E}">
        <p14:creationId xmlns:p14="http://schemas.microsoft.com/office/powerpoint/2010/main" val="2122523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0D1DC-5AA2-0243-97C3-42F6CB20A2E1}"/>
              </a:ext>
            </a:extLst>
          </p:cNvPr>
          <p:cNvSpPr>
            <a:spLocks noGrp="1"/>
          </p:cNvSpPr>
          <p:nvPr>
            <p:ph type="title"/>
          </p:nvPr>
        </p:nvSpPr>
        <p:spPr/>
        <p:txBody>
          <a:bodyPr/>
          <a:lstStyle/>
          <a:p>
            <a:r>
              <a:rPr lang="en-US" altLang="en-US" dirty="0" err="1"/>
              <a:t>HeatWave</a:t>
            </a:r>
            <a:r>
              <a:rPr lang="en-US" altLang="en-US" dirty="0"/>
              <a:t>: </a:t>
            </a:r>
            <a:r>
              <a:rPr lang="en-US" altLang="en-US" dirty="0" err="1"/>
              <a:t>MySQl</a:t>
            </a:r>
            <a:r>
              <a:rPr lang="en-US" altLang="en-US" dirty="0"/>
              <a:t> </a:t>
            </a:r>
            <a:r>
              <a:rPr lang="ko-KR" altLang="en-US" dirty="0" err="1"/>
              <a:t>네이티브</a:t>
            </a:r>
            <a:r>
              <a:rPr lang="ko-KR" altLang="en-US" dirty="0"/>
              <a:t> 고성능 인</a:t>
            </a:r>
            <a:r>
              <a:rPr lang="en-US" altLang="ko-KR" dirty="0"/>
              <a:t>-</a:t>
            </a:r>
            <a:r>
              <a:rPr lang="ko-KR" altLang="en-US" dirty="0"/>
              <a:t>메모리 분석</a:t>
            </a:r>
            <a:endParaRPr lang="en-US" dirty="0"/>
          </a:p>
        </p:txBody>
      </p:sp>
      <p:sp>
        <p:nvSpPr>
          <p:cNvPr id="18" name="TextBox 17">
            <a:extLst>
              <a:ext uri="{FF2B5EF4-FFF2-40B4-BE49-F238E27FC236}">
                <a16:creationId xmlns:a16="http://schemas.microsoft.com/office/drawing/2014/main" id="{E94EFD3C-DB3C-5D4A-B882-5D30B9A00E70}"/>
              </a:ext>
            </a:extLst>
          </p:cNvPr>
          <p:cNvSpPr txBox="1"/>
          <p:nvPr/>
        </p:nvSpPr>
        <p:spPr>
          <a:xfrm>
            <a:off x="763390" y="2539427"/>
            <a:ext cx="4682964" cy="2876551"/>
          </a:xfrm>
          <a:prstGeom prst="rect">
            <a:avLst/>
          </a:prstGeom>
          <a:solidFill>
            <a:schemeClr val="accent1">
              <a:alpha val="10000"/>
            </a:schemeClr>
          </a:solidFill>
          <a:ln>
            <a:solidFill>
              <a:schemeClr val="accent5">
                <a:alpha val="20000"/>
              </a:schemeClr>
            </a:solidFill>
          </a:ln>
        </p:spPr>
        <p:txBody>
          <a:bodyPr lIns="91436" tIns="71997" rIns="91436" bIns="45719"/>
          <a:lstStyle/>
          <a:p>
            <a:pPr algn="ctr">
              <a:defRPr/>
            </a:pPr>
            <a:r>
              <a:rPr lang="en-US" b="1">
                <a:latin typeface="Calibri"/>
              </a:rPr>
              <a:t>MySQL Database Service</a:t>
            </a:r>
          </a:p>
        </p:txBody>
      </p:sp>
      <p:sp>
        <p:nvSpPr>
          <p:cNvPr id="20" name="Rectangle 19">
            <a:extLst>
              <a:ext uri="{FF2B5EF4-FFF2-40B4-BE49-F238E27FC236}">
                <a16:creationId xmlns:a16="http://schemas.microsoft.com/office/drawing/2014/main" id="{47586DA3-4783-634D-AA18-4A9E68B67DA6}"/>
              </a:ext>
            </a:extLst>
          </p:cNvPr>
          <p:cNvSpPr/>
          <p:nvPr/>
        </p:nvSpPr>
        <p:spPr>
          <a:xfrm>
            <a:off x="922099" y="4888661"/>
            <a:ext cx="4361315" cy="40295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en-US" sz="1600">
                <a:solidFill>
                  <a:srgbClr val="FFFFFF"/>
                </a:solidFill>
                <a:latin typeface="Calibri"/>
              </a:rPr>
              <a:t>MySQL Execution</a:t>
            </a:r>
          </a:p>
        </p:txBody>
      </p:sp>
      <p:sp>
        <p:nvSpPr>
          <p:cNvPr id="21" name="TextBox 4">
            <a:extLst>
              <a:ext uri="{FF2B5EF4-FFF2-40B4-BE49-F238E27FC236}">
                <a16:creationId xmlns:a16="http://schemas.microsoft.com/office/drawing/2014/main" id="{C26E573E-0C86-944A-8D81-9213A408DAD5}"/>
              </a:ext>
            </a:extLst>
          </p:cNvPr>
          <p:cNvSpPr txBox="1">
            <a:spLocks noChangeArrowheads="1"/>
          </p:cNvSpPr>
          <p:nvPr/>
        </p:nvSpPr>
        <p:spPr bwMode="auto">
          <a:xfrm>
            <a:off x="3184229" y="4890261"/>
            <a:ext cx="184731"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9" rIns="91436" bIns="45719">
            <a:spAutoFit/>
          </a:bodyPr>
          <a:lstStyle/>
          <a:p>
            <a:endParaRPr lang="en-US" altLang="en-US" sz="2000">
              <a:solidFill>
                <a:srgbClr val="7F7F7F"/>
              </a:solidFill>
              <a:latin typeface="Calibri"/>
            </a:endParaRPr>
          </a:p>
        </p:txBody>
      </p:sp>
      <p:sp>
        <p:nvSpPr>
          <p:cNvPr id="22" name="Rectangle 21">
            <a:extLst>
              <a:ext uri="{FF2B5EF4-FFF2-40B4-BE49-F238E27FC236}">
                <a16:creationId xmlns:a16="http://schemas.microsoft.com/office/drawing/2014/main" id="{05CCFA1F-ED35-6345-8982-5D424E89D385}"/>
              </a:ext>
            </a:extLst>
          </p:cNvPr>
          <p:cNvSpPr/>
          <p:nvPr/>
        </p:nvSpPr>
        <p:spPr>
          <a:xfrm>
            <a:off x="169093" y="1414214"/>
            <a:ext cx="2730435" cy="359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993" tIns="45719" rIns="91436" bIns="45719" anchor="t"/>
          <a:lstStyle/>
          <a:p>
            <a:pPr marL="9525" indent="-9525" algn="ctr">
              <a:spcAft>
                <a:spcPts val="300"/>
              </a:spcAft>
              <a:buClr>
                <a:srgbClr val="FF0000"/>
              </a:buClr>
              <a:defRPr/>
            </a:pPr>
            <a:r>
              <a:rPr lang="en-US" b="1" dirty="0">
                <a:solidFill>
                  <a:srgbClr val="232C2F"/>
                </a:solidFill>
                <a:latin typeface="Calibri"/>
              </a:rPr>
              <a:t>OLAP </a:t>
            </a:r>
            <a:r>
              <a:rPr lang="ko-KR" altLang="en-US" b="1" dirty="0">
                <a:solidFill>
                  <a:srgbClr val="232C2F"/>
                </a:solidFill>
                <a:latin typeface="Calibri"/>
              </a:rPr>
              <a:t> 쿼리</a:t>
            </a:r>
            <a:endParaRPr lang="en-US" altLang="ko-KR" b="1" dirty="0">
              <a:solidFill>
                <a:srgbClr val="232C2F"/>
              </a:solidFill>
              <a:latin typeface="Calibri"/>
            </a:endParaRPr>
          </a:p>
          <a:p>
            <a:pPr marL="9525" indent="-9525" algn="ctr">
              <a:spcAft>
                <a:spcPts val="300"/>
              </a:spcAft>
              <a:buClr>
                <a:srgbClr val="FF0000"/>
              </a:buClr>
              <a:defRPr/>
            </a:pPr>
            <a:r>
              <a:rPr lang="ko-KR" altLang="en-US" b="1" dirty="0">
                <a:solidFill>
                  <a:srgbClr val="232C2F"/>
                </a:solidFill>
                <a:latin typeface="Calibri"/>
              </a:rPr>
              <a:t> </a:t>
            </a:r>
            <a:r>
              <a:rPr lang="en-US" altLang="ko-KR" b="1" dirty="0">
                <a:solidFill>
                  <a:srgbClr val="232C2F"/>
                </a:solidFill>
                <a:latin typeface="Calibri"/>
              </a:rPr>
              <a:t>(</a:t>
            </a:r>
            <a:r>
              <a:rPr lang="ko-KR" altLang="en-US" b="1" dirty="0">
                <a:solidFill>
                  <a:srgbClr val="232C2F"/>
                </a:solidFill>
                <a:latin typeface="Calibri"/>
              </a:rPr>
              <a:t>대용량 데이터  쿼리</a:t>
            </a:r>
            <a:r>
              <a:rPr lang="en-US" altLang="ko-KR" b="1" dirty="0">
                <a:solidFill>
                  <a:srgbClr val="232C2F"/>
                </a:solidFill>
                <a:latin typeface="Calibri"/>
              </a:rPr>
              <a:t>)</a:t>
            </a:r>
            <a:endParaRPr lang="en-US" b="1" dirty="0">
              <a:solidFill>
                <a:srgbClr val="232C2F"/>
              </a:solidFill>
              <a:latin typeface="Calibri"/>
            </a:endParaRPr>
          </a:p>
        </p:txBody>
      </p:sp>
      <p:sp>
        <p:nvSpPr>
          <p:cNvPr id="26" name="Rectangle 25">
            <a:extLst>
              <a:ext uri="{FF2B5EF4-FFF2-40B4-BE49-F238E27FC236}">
                <a16:creationId xmlns:a16="http://schemas.microsoft.com/office/drawing/2014/main" id="{34294A80-EC7E-6041-87B9-F18930D22DC6}"/>
              </a:ext>
            </a:extLst>
          </p:cNvPr>
          <p:cNvSpPr/>
          <p:nvPr/>
        </p:nvSpPr>
        <p:spPr>
          <a:xfrm>
            <a:off x="3787423" y="1494954"/>
            <a:ext cx="1592421" cy="266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993" tIns="45719" rIns="91436" bIns="45719" anchor="t"/>
          <a:lstStyle/>
          <a:p>
            <a:pPr marL="9525" indent="-9525" algn="ctr">
              <a:spcAft>
                <a:spcPts val="300"/>
              </a:spcAft>
              <a:buClr>
                <a:srgbClr val="FF0000"/>
              </a:buClr>
              <a:defRPr/>
            </a:pPr>
            <a:r>
              <a:rPr lang="ko-KR" altLang="en-US" b="1" dirty="0">
                <a:solidFill>
                  <a:srgbClr val="232C2F"/>
                </a:solidFill>
                <a:latin typeface="Calibri"/>
              </a:rPr>
              <a:t>쿼리 결과 반환</a:t>
            </a:r>
            <a:endParaRPr lang="en-US" b="1" dirty="0">
              <a:solidFill>
                <a:srgbClr val="232C2F"/>
              </a:solidFill>
              <a:latin typeface="Calibri"/>
            </a:endParaRPr>
          </a:p>
        </p:txBody>
      </p:sp>
      <p:sp>
        <p:nvSpPr>
          <p:cNvPr id="30" name="Rectangle 29">
            <a:extLst>
              <a:ext uri="{FF2B5EF4-FFF2-40B4-BE49-F238E27FC236}">
                <a16:creationId xmlns:a16="http://schemas.microsoft.com/office/drawing/2014/main" id="{7A7E1D82-0152-D844-A19A-4C76FA964075}"/>
              </a:ext>
            </a:extLst>
          </p:cNvPr>
          <p:cNvSpPr/>
          <p:nvPr/>
        </p:nvSpPr>
        <p:spPr>
          <a:xfrm>
            <a:off x="922100" y="2957981"/>
            <a:ext cx="4367662" cy="52863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en-US" sz="1600" dirty="0">
                <a:solidFill>
                  <a:srgbClr val="FFFFFF"/>
                </a:solidFill>
                <a:latin typeface="Calibri"/>
              </a:rPr>
              <a:t>MySQL </a:t>
            </a:r>
            <a:r>
              <a:rPr lang="ko-KR" altLang="en-US" sz="1600" dirty="0">
                <a:solidFill>
                  <a:srgbClr val="FFFFFF"/>
                </a:solidFill>
                <a:latin typeface="Calibri"/>
              </a:rPr>
              <a:t>컴파일러</a:t>
            </a:r>
            <a:r>
              <a:rPr lang="en-US" sz="1600" dirty="0">
                <a:solidFill>
                  <a:srgbClr val="FFFFFF"/>
                </a:solidFill>
                <a:latin typeface="Calibri"/>
              </a:rPr>
              <a:t> &amp; </a:t>
            </a:r>
            <a:r>
              <a:rPr lang="ko-KR" altLang="en-US" sz="1600" dirty="0" err="1">
                <a:solidFill>
                  <a:srgbClr val="FFFFFF"/>
                </a:solidFill>
                <a:latin typeface="Calibri"/>
              </a:rPr>
              <a:t>옵티미아저</a:t>
            </a:r>
            <a:endParaRPr lang="en-US" sz="1600" dirty="0">
              <a:solidFill>
                <a:srgbClr val="FFFFFF"/>
              </a:solidFill>
              <a:latin typeface="Calibri"/>
            </a:endParaRPr>
          </a:p>
        </p:txBody>
      </p:sp>
      <p:sp>
        <p:nvSpPr>
          <p:cNvPr id="31" name="Rectangle 30">
            <a:extLst>
              <a:ext uri="{FF2B5EF4-FFF2-40B4-BE49-F238E27FC236}">
                <a16:creationId xmlns:a16="http://schemas.microsoft.com/office/drawing/2014/main" id="{9D3593D5-3C7F-0B47-A3D7-F01E31F5C347}"/>
              </a:ext>
            </a:extLst>
          </p:cNvPr>
          <p:cNvSpPr/>
          <p:nvPr/>
        </p:nvSpPr>
        <p:spPr>
          <a:xfrm>
            <a:off x="924437" y="3924114"/>
            <a:ext cx="2133042" cy="527051"/>
          </a:xfrm>
          <a:prstGeom prst="rect">
            <a:avLst/>
          </a:prstGeom>
          <a:solidFill>
            <a:srgbClr val="F291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r>
              <a:rPr lang="en-US" sz="1600" dirty="0">
                <a:solidFill>
                  <a:srgbClr val="FFFFFF"/>
                </a:solidFill>
                <a:latin typeface="Calibri"/>
              </a:rPr>
              <a:t>OLTP </a:t>
            </a:r>
            <a:r>
              <a:rPr lang="ko-KR" altLang="en-US" sz="1600" dirty="0">
                <a:solidFill>
                  <a:srgbClr val="FFFFFF"/>
                </a:solidFill>
                <a:latin typeface="Calibri"/>
              </a:rPr>
              <a:t>쿼리 </a:t>
            </a:r>
            <a:endParaRPr lang="en-US" altLang="ko-KR" sz="1600" dirty="0">
              <a:solidFill>
                <a:srgbClr val="FFFFFF"/>
              </a:solidFill>
              <a:latin typeface="Calibri"/>
            </a:endParaRPr>
          </a:p>
          <a:p>
            <a:pPr algn="ctr"/>
            <a:r>
              <a:rPr lang="ko-KR" altLang="en-US" sz="1600" dirty="0" err="1">
                <a:solidFill>
                  <a:srgbClr val="FFFFFF"/>
                </a:solidFill>
                <a:latin typeface="Calibri"/>
              </a:rPr>
              <a:t>옵티마이저</a:t>
            </a:r>
            <a:endParaRPr lang="en-US" sz="1600" dirty="0">
              <a:solidFill>
                <a:srgbClr val="FFFFFF"/>
              </a:solidFill>
              <a:latin typeface="Calibri"/>
            </a:endParaRPr>
          </a:p>
        </p:txBody>
      </p:sp>
      <p:sp>
        <p:nvSpPr>
          <p:cNvPr id="32" name="Rectangle 31">
            <a:extLst>
              <a:ext uri="{FF2B5EF4-FFF2-40B4-BE49-F238E27FC236}">
                <a16:creationId xmlns:a16="http://schemas.microsoft.com/office/drawing/2014/main" id="{D8D19778-40EB-474F-8546-56AF30F4CE98}"/>
              </a:ext>
            </a:extLst>
          </p:cNvPr>
          <p:cNvSpPr/>
          <p:nvPr/>
        </p:nvSpPr>
        <p:spPr>
          <a:xfrm>
            <a:off x="3180783" y="3924114"/>
            <a:ext cx="2142266" cy="527051"/>
          </a:xfrm>
          <a:prstGeom prst="rect">
            <a:avLst/>
          </a:prstGeom>
          <a:solidFill>
            <a:srgbClr val="0075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ko-KR" altLang="en-US" sz="1600" dirty="0">
                <a:solidFill>
                  <a:srgbClr val="FFFFFF"/>
                </a:solidFill>
                <a:latin typeface="Calibri"/>
              </a:rPr>
              <a:t>분석 쿼리 </a:t>
            </a:r>
            <a:endParaRPr lang="en-US" altLang="ko-KR" sz="1600" dirty="0">
              <a:solidFill>
                <a:srgbClr val="FFFFFF"/>
              </a:solidFill>
              <a:latin typeface="Calibri"/>
            </a:endParaRPr>
          </a:p>
          <a:p>
            <a:pPr algn="ctr">
              <a:defRPr/>
            </a:pPr>
            <a:r>
              <a:rPr lang="ko-KR" altLang="en-US" sz="1600" dirty="0" err="1">
                <a:solidFill>
                  <a:srgbClr val="FFFFFF"/>
                </a:solidFill>
                <a:latin typeface="Calibri"/>
              </a:rPr>
              <a:t>옵티마이터</a:t>
            </a:r>
            <a:endParaRPr lang="en-US" sz="1600" dirty="0">
              <a:solidFill>
                <a:srgbClr val="FFFFFF"/>
              </a:solidFill>
              <a:latin typeface="Calibri"/>
            </a:endParaRPr>
          </a:p>
        </p:txBody>
      </p:sp>
      <p:cxnSp>
        <p:nvCxnSpPr>
          <p:cNvPr id="39" name="Straight Arrow Connector 38">
            <a:extLst>
              <a:ext uri="{FF2B5EF4-FFF2-40B4-BE49-F238E27FC236}">
                <a16:creationId xmlns:a16="http://schemas.microsoft.com/office/drawing/2014/main" id="{63E58E26-0833-6342-88A4-0908A7250639}"/>
              </a:ext>
            </a:extLst>
          </p:cNvPr>
          <p:cNvCxnSpPr/>
          <p:nvPr/>
        </p:nvCxnSpPr>
        <p:spPr>
          <a:xfrm>
            <a:off x="5446354" y="4276917"/>
            <a:ext cx="1210085"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A03B7E-6F7A-F440-95BA-2424E33F8F92}"/>
              </a:ext>
            </a:extLst>
          </p:cNvPr>
          <p:cNvCxnSpPr/>
          <p:nvPr/>
        </p:nvCxnSpPr>
        <p:spPr>
          <a:xfrm flipH="1">
            <a:off x="1534311" y="2097741"/>
            <a:ext cx="0" cy="404389"/>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A2418E-D729-6A4E-ADE8-65847ADAFD42}"/>
              </a:ext>
            </a:extLst>
          </p:cNvPr>
          <p:cNvCxnSpPr>
            <a:endCxn id="32" idx="0"/>
          </p:cNvCxnSpPr>
          <p:nvPr/>
        </p:nvCxnSpPr>
        <p:spPr>
          <a:xfrm flipH="1">
            <a:off x="4251916" y="3486618"/>
            <a:ext cx="0" cy="43749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2" name="TextBox 20">
            <a:extLst>
              <a:ext uri="{FF2B5EF4-FFF2-40B4-BE49-F238E27FC236}">
                <a16:creationId xmlns:a16="http://schemas.microsoft.com/office/drawing/2014/main" id="{A531889A-79BE-4D44-99D8-07779BF0862C}"/>
              </a:ext>
            </a:extLst>
          </p:cNvPr>
          <p:cNvSpPr txBox="1">
            <a:spLocks noChangeArrowheads="1"/>
          </p:cNvSpPr>
          <p:nvPr/>
        </p:nvSpPr>
        <p:spPr bwMode="auto">
          <a:xfrm>
            <a:off x="5498619" y="3714415"/>
            <a:ext cx="966602" cy="523218"/>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6" tIns="45719" rIns="91436" bIns="45719">
            <a:spAutoFit/>
          </a:bodyPr>
          <a:lstStyle/>
          <a:p>
            <a:pPr algn="ctr"/>
            <a:r>
              <a:rPr lang="ko-KR" altLang="en-US" sz="1400" b="1" dirty="0">
                <a:solidFill>
                  <a:srgbClr val="232C2F"/>
                </a:solidFill>
                <a:latin typeface="Calibri"/>
              </a:rPr>
              <a:t>쿼리</a:t>
            </a:r>
            <a:endParaRPr lang="en-US" altLang="en-US" sz="1400" b="1" dirty="0">
              <a:solidFill>
                <a:srgbClr val="232C2F"/>
              </a:solidFill>
              <a:latin typeface="Calibri"/>
            </a:endParaRPr>
          </a:p>
          <a:p>
            <a:pPr algn="ctr"/>
            <a:r>
              <a:rPr lang="en-US" altLang="en-US" sz="1400" b="1" dirty="0">
                <a:solidFill>
                  <a:srgbClr val="232C2F"/>
                </a:solidFill>
                <a:latin typeface="Calibri"/>
              </a:rPr>
              <a:t>Pushdown</a:t>
            </a:r>
          </a:p>
        </p:txBody>
      </p:sp>
      <p:cxnSp>
        <p:nvCxnSpPr>
          <p:cNvPr id="84" name="Straight Arrow Connector 83">
            <a:extLst>
              <a:ext uri="{FF2B5EF4-FFF2-40B4-BE49-F238E27FC236}">
                <a16:creationId xmlns:a16="http://schemas.microsoft.com/office/drawing/2014/main" id="{8C5DB8A6-C4AD-3C49-B58D-1D5A445EB339}"/>
              </a:ext>
            </a:extLst>
          </p:cNvPr>
          <p:cNvCxnSpPr/>
          <p:nvPr/>
        </p:nvCxnSpPr>
        <p:spPr>
          <a:xfrm flipH="1" flipV="1">
            <a:off x="4608515" y="2097741"/>
            <a:ext cx="0" cy="404389"/>
          </a:xfrm>
          <a:prstGeom prst="straightConnector1">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F4226856-CAC2-F949-ACB2-52E83B5C4F0C}"/>
              </a:ext>
            </a:extLst>
          </p:cNvPr>
          <p:cNvSpPr txBox="1"/>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All rights reserved.</a:t>
            </a:r>
          </a:p>
        </p:txBody>
      </p:sp>
      <p:sp>
        <p:nvSpPr>
          <p:cNvPr id="51" name="Slide Number Placeholder 5">
            <a:extLst>
              <a:ext uri="{FF2B5EF4-FFF2-40B4-BE49-F238E27FC236}">
                <a16:creationId xmlns:a16="http://schemas.microsoft.com/office/drawing/2014/main" id="{3FF8D06B-D5E3-D140-A183-C0DD419465E0}"/>
              </a:ext>
            </a:extLst>
          </p:cNvPr>
          <p:cNvSpPr txBox="1"/>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8</a:t>
            </a:fld>
            <a:endParaRPr lang="en-US"/>
          </a:p>
        </p:txBody>
      </p:sp>
      <p:grpSp>
        <p:nvGrpSpPr>
          <p:cNvPr id="38" name="Group 37">
            <a:extLst>
              <a:ext uri="{FF2B5EF4-FFF2-40B4-BE49-F238E27FC236}">
                <a16:creationId xmlns:a16="http://schemas.microsoft.com/office/drawing/2014/main" id="{98E26793-A84B-D54D-B187-8FE02D0B7010}"/>
              </a:ext>
            </a:extLst>
          </p:cNvPr>
          <p:cNvGrpSpPr/>
          <p:nvPr/>
        </p:nvGrpSpPr>
        <p:grpSpPr>
          <a:xfrm>
            <a:off x="6544620" y="2622853"/>
            <a:ext cx="5098042" cy="3598868"/>
            <a:chOff x="6544620" y="2622853"/>
            <a:chExt cx="5098042" cy="3598868"/>
          </a:xfrm>
        </p:grpSpPr>
        <p:sp>
          <p:nvSpPr>
            <p:cNvPr id="42" name="TextBox 41">
              <a:extLst>
                <a:ext uri="{FF2B5EF4-FFF2-40B4-BE49-F238E27FC236}">
                  <a16:creationId xmlns:a16="http://schemas.microsoft.com/office/drawing/2014/main" id="{6E93376F-7D93-504C-A75C-D21E26AD06F8}"/>
                </a:ext>
              </a:extLst>
            </p:cNvPr>
            <p:cNvSpPr txBox="1"/>
            <p:nvPr/>
          </p:nvSpPr>
          <p:spPr>
            <a:xfrm>
              <a:off x="6959697" y="3345525"/>
              <a:ext cx="4682965" cy="2876196"/>
            </a:xfrm>
            <a:prstGeom prst="rect">
              <a:avLst/>
            </a:prstGeom>
            <a:solidFill>
              <a:schemeClr val="accent3">
                <a:alpha val="20000"/>
              </a:schemeClr>
            </a:solidFill>
            <a:ln>
              <a:solidFill>
                <a:srgbClr val="2C5967">
                  <a:alpha val="20000"/>
                </a:srgbClr>
              </a:solidFill>
            </a:ln>
          </p:spPr>
          <p:txBody>
            <a:bodyPr lIns="91436" tIns="71997" rIns="91436" bIns="45719"/>
            <a:lstStyle/>
            <a:p>
              <a:pPr algn="ctr">
                <a:defRPr/>
              </a:pPr>
              <a:endParaRPr lang="en-US" b="1">
                <a:solidFill>
                  <a:srgbClr val="5F5F5F"/>
                </a:solidFill>
                <a:latin typeface="Calibri"/>
              </a:endParaRPr>
            </a:p>
          </p:txBody>
        </p:sp>
        <p:sp>
          <p:nvSpPr>
            <p:cNvPr id="43" name="TextBox 42">
              <a:extLst>
                <a:ext uri="{FF2B5EF4-FFF2-40B4-BE49-F238E27FC236}">
                  <a16:creationId xmlns:a16="http://schemas.microsoft.com/office/drawing/2014/main" id="{AB5AA056-268C-D041-8F57-8117716BAD79}"/>
                </a:ext>
              </a:extLst>
            </p:cNvPr>
            <p:cNvSpPr txBox="1"/>
            <p:nvPr/>
          </p:nvSpPr>
          <p:spPr>
            <a:xfrm>
              <a:off x="6752159" y="3034888"/>
              <a:ext cx="4682964" cy="2876196"/>
            </a:xfrm>
            <a:prstGeom prst="rect">
              <a:avLst/>
            </a:prstGeom>
            <a:solidFill>
              <a:schemeClr val="accent3">
                <a:alpha val="20000"/>
              </a:schemeClr>
            </a:solidFill>
            <a:ln>
              <a:solidFill>
                <a:srgbClr val="2C5967">
                  <a:alpha val="20000"/>
                </a:srgbClr>
              </a:solidFill>
            </a:ln>
          </p:spPr>
          <p:txBody>
            <a:bodyPr lIns="91436" tIns="71997" rIns="91436" bIns="45719"/>
            <a:lstStyle/>
            <a:p>
              <a:pPr algn="ctr">
                <a:defRPr/>
              </a:pPr>
              <a:endParaRPr lang="en-US" b="1">
                <a:solidFill>
                  <a:srgbClr val="5F5F5F"/>
                </a:solidFill>
                <a:latin typeface="Calibri"/>
              </a:endParaRPr>
            </a:p>
          </p:txBody>
        </p:sp>
        <p:sp>
          <p:nvSpPr>
            <p:cNvPr id="45" name="TextBox 44">
              <a:extLst>
                <a:ext uri="{FF2B5EF4-FFF2-40B4-BE49-F238E27FC236}">
                  <a16:creationId xmlns:a16="http://schemas.microsoft.com/office/drawing/2014/main" id="{DD935313-7FE4-1C45-95C7-F6E57A158374}"/>
                </a:ext>
              </a:extLst>
            </p:cNvPr>
            <p:cNvSpPr txBox="1"/>
            <p:nvPr/>
          </p:nvSpPr>
          <p:spPr>
            <a:xfrm>
              <a:off x="6544620" y="2622853"/>
              <a:ext cx="4682964" cy="2977594"/>
            </a:xfrm>
            <a:prstGeom prst="rect">
              <a:avLst/>
            </a:prstGeom>
            <a:solidFill>
              <a:schemeClr val="accent3">
                <a:alpha val="20000"/>
              </a:schemeClr>
            </a:solidFill>
            <a:ln>
              <a:solidFill>
                <a:srgbClr val="2C5967">
                  <a:alpha val="20000"/>
                </a:srgbClr>
              </a:solidFill>
            </a:ln>
          </p:spPr>
          <p:txBody>
            <a:bodyPr lIns="91436" tIns="71997" rIns="91436" bIns="45719"/>
            <a:lstStyle/>
            <a:p>
              <a:pPr algn="ctr">
                <a:defRPr/>
              </a:pPr>
              <a:r>
                <a:rPr lang="en-US" b="1" dirty="0" err="1">
                  <a:latin typeface="Calibri"/>
                </a:rPr>
                <a:t>HeatWave</a:t>
              </a:r>
              <a:endParaRPr lang="en-US" b="1" dirty="0">
                <a:latin typeface="Calibri"/>
              </a:endParaRPr>
            </a:p>
          </p:txBody>
        </p:sp>
        <p:sp>
          <p:nvSpPr>
            <p:cNvPr id="46" name="Rectangle 45">
              <a:extLst>
                <a:ext uri="{FF2B5EF4-FFF2-40B4-BE49-F238E27FC236}">
                  <a16:creationId xmlns:a16="http://schemas.microsoft.com/office/drawing/2014/main" id="{CF9DB459-9F34-034E-BE25-99F45D0932CA}"/>
                </a:ext>
              </a:extLst>
            </p:cNvPr>
            <p:cNvSpPr/>
            <p:nvPr/>
          </p:nvSpPr>
          <p:spPr>
            <a:xfrm>
              <a:off x="6730835" y="4775528"/>
              <a:ext cx="4367662" cy="528637"/>
            </a:xfrm>
            <a:prstGeom prst="rect">
              <a:avLst/>
            </a:prstGeom>
            <a:solidFill>
              <a:srgbClr val="0075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ko-KR" altLang="en-US" sz="1600" dirty="0">
                  <a:solidFill>
                    <a:srgbClr val="FFFFFF"/>
                  </a:solidFill>
                  <a:latin typeface="Calibri"/>
                </a:rPr>
                <a:t>인</a:t>
              </a:r>
              <a:r>
                <a:rPr lang="en-US" altLang="ko-KR" sz="1600" dirty="0">
                  <a:solidFill>
                    <a:srgbClr val="FFFFFF"/>
                  </a:solidFill>
                  <a:latin typeface="Calibri"/>
                </a:rPr>
                <a:t>-</a:t>
              </a:r>
              <a:r>
                <a:rPr lang="ko-KR" altLang="en-US" sz="1600" dirty="0">
                  <a:solidFill>
                    <a:srgbClr val="FFFFFF"/>
                  </a:solidFill>
                  <a:latin typeface="Calibri"/>
                </a:rPr>
                <a:t>메모리 </a:t>
              </a:r>
              <a:r>
                <a:rPr lang="ko-KR" altLang="en-US" sz="1600" dirty="0" err="1">
                  <a:solidFill>
                    <a:srgbClr val="FFFFFF"/>
                  </a:solidFill>
                  <a:latin typeface="Calibri"/>
                </a:rPr>
                <a:t>리프리젠테이션</a:t>
              </a:r>
              <a:endParaRPr lang="en-US" sz="1600" dirty="0">
                <a:solidFill>
                  <a:srgbClr val="FFFFFF"/>
                </a:solidFill>
                <a:latin typeface="Calibri"/>
              </a:endParaRPr>
            </a:p>
          </p:txBody>
        </p:sp>
        <p:cxnSp>
          <p:nvCxnSpPr>
            <p:cNvPr id="47" name="Straight Arrow Connector 46">
              <a:extLst>
                <a:ext uri="{FF2B5EF4-FFF2-40B4-BE49-F238E27FC236}">
                  <a16:creationId xmlns:a16="http://schemas.microsoft.com/office/drawing/2014/main" id="{CE461005-4128-B541-8209-868D7D3A7317}"/>
                </a:ext>
              </a:extLst>
            </p:cNvPr>
            <p:cNvCxnSpPr/>
            <p:nvPr/>
          </p:nvCxnSpPr>
          <p:spPr>
            <a:xfrm flipH="1">
              <a:off x="8914666" y="3483606"/>
              <a:ext cx="0" cy="437496"/>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3348A03-1301-F544-BBCF-369964BB688A}"/>
                </a:ext>
              </a:extLst>
            </p:cNvPr>
            <p:cNvCxnSpPr/>
            <p:nvPr/>
          </p:nvCxnSpPr>
          <p:spPr>
            <a:xfrm flipH="1">
              <a:off x="8914666" y="4343004"/>
              <a:ext cx="0" cy="437496"/>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5F4ACBE-F728-F443-B1D6-250C53AC8987}"/>
                </a:ext>
              </a:extLst>
            </p:cNvPr>
            <p:cNvSpPr/>
            <p:nvPr/>
          </p:nvSpPr>
          <p:spPr>
            <a:xfrm>
              <a:off x="6730835" y="3921102"/>
              <a:ext cx="4367662" cy="527051"/>
            </a:xfrm>
            <a:prstGeom prst="rect">
              <a:avLst/>
            </a:prstGeom>
            <a:solidFill>
              <a:srgbClr val="0075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ko-KR" altLang="en-US" sz="1600" dirty="0">
                  <a:solidFill>
                    <a:srgbClr val="FFFFFF"/>
                  </a:solidFill>
                  <a:latin typeface="Calibri"/>
                </a:rPr>
                <a:t>분석 쿼리 실행</a:t>
              </a:r>
              <a:endParaRPr lang="en-US" sz="1600" dirty="0">
                <a:solidFill>
                  <a:srgbClr val="FFFFFF"/>
                </a:solidFill>
                <a:latin typeface="Calibri"/>
              </a:endParaRPr>
            </a:p>
          </p:txBody>
        </p:sp>
        <p:sp>
          <p:nvSpPr>
            <p:cNvPr id="50" name="Rectangle 49">
              <a:extLst>
                <a:ext uri="{FF2B5EF4-FFF2-40B4-BE49-F238E27FC236}">
                  <a16:creationId xmlns:a16="http://schemas.microsoft.com/office/drawing/2014/main" id="{64B20B1A-2223-8240-A98C-C7A9723E13AC}"/>
                </a:ext>
              </a:extLst>
            </p:cNvPr>
            <p:cNvSpPr/>
            <p:nvPr/>
          </p:nvSpPr>
          <p:spPr>
            <a:xfrm>
              <a:off x="6730835" y="3066677"/>
              <a:ext cx="4367662" cy="527051"/>
            </a:xfrm>
            <a:prstGeom prst="rect">
              <a:avLst/>
            </a:prstGeom>
            <a:solidFill>
              <a:srgbClr val="0075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a:defRPr/>
              </a:pPr>
              <a:r>
                <a:rPr lang="ko-KR" altLang="en-US" sz="1600" dirty="0">
                  <a:solidFill>
                    <a:srgbClr val="FFFFFF"/>
                  </a:solidFill>
                  <a:latin typeface="Calibri"/>
                </a:rPr>
                <a:t>분석 잡 스케줄러</a:t>
              </a:r>
              <a:endParaRPr lang="en-US" sz="1600" dirty="0">
                <a:solidFill>
                  <a:srgbClr val="FFFFFF"/>
                </a:solidFill>
                <a:latin typeface="Calibri"/>
              </a:endParaRPr>
            </a:p>
          </p:txBody>
        </p:sp>
        <p:sp>
          <p:nvSpPr>
            <p:cNvPr id="52" name="Oval 51">
              <a:extLst>
                <a:ext uri="{FF2B5EF4-FFF2-40B4-BE49-F238E27FC236}">
                  <a16:creationId xmlns:a16="http://schemas.microsoft.com/office/drawing/2014/main" id="{8C6E11F0-EF78-E54E-AEE5-95DDF8628716}"/>
                </a:ext>
              </a:extLst>
            </p:cNvPr>
            <p:cNvSpPr/>
            <p:nvPr/>
          </p:nvSpPr>
          <p:spPr>
            <a:xfrm>
              <a:off x="6959697" y="5743936"/>
              <a:ext cx="153475" cy="1534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EE88B3-C290-D449-957A-952280B2B3DA}"/>
                </a:ext>
              </a:extLst>
            </p:cNvPr>
            <p:cNvSpPr/>
            <p:nvPr/>
          </p:nvSpPr>
          <p:spPr>
            <a:xfrm>
              <a:off x="6959697" y="5906092"/>
              <a:ext cx="153475" cy="1534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C3F7160-63FC-D94C-8F3F-2ED19594DEDF}"/>
                </a:ext>
              </a:extLst>
            </p:cNvPr>
            <p:cNvSpPr/>
            <p:nvPr/>
          </p:nvSpPr>
          <p:spPr>
            <a:xfrm>
              <a:off x="6959697" y="6068246"/>
              <a:ext cx="153475" cy="1534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20">
            <a:extLst>
              <a:ext uri="{FF2B5EF4-FFF2-40B4-BE49-F238E27FC236}">
                <a16:creationId xmlns:a16="http://schemas.microsoft.com/office/drawing/2014/main" id="{1EF2056A-F17F-D741-A00B-043D4D5F5300}"/>
              </a:ext>
            </a:extLst>
          </p:cNvPr>
          <p:cNvSpPr txBox="1">
            <a:spLocks noChangeArrowheads="1"/>
          </p:cNvSpPr>
          <p:nvPr/>
        </p:nvSpPr>
        <p:spPr bwMode="auto">
          <a:xfrm>
            <a:off x="4439563" y="5530486"/>
            <a:ext cx="720638" cy="307775"/>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6" tIns="45719" rIns="91436" bIns="45719">
            <a:spAutoFit/>
          </a:bodyPr>
          <a:lstStyle/>
          <a:p>
            <a:pPr algn="ctr"/>
            <a:r>
              <a:rPr lang="en-US" altLang="en-US" sz="1400" b="1">
                <a:solidFill>
                  <a:srgbClr val="232C2F"/>
                </a:solidFill>
                <a:latin typeface="Calibri"/>
              </a:rPr>
              <a:t>Results</a:t>
            </a:r>
          </a:p>
        </p:txBody>
      </p:sp>
      <p:cxnSp>
        <p:nvCxnSpPr>
          <p:cNvPr id="59" name="Elbow Connector 58">
            <a:extLst>
              <a:ext uri="{FF2B5EF4-FFF2-40B4-BE49-F238E27FC236}">
                <a16:creationId xmlns:a16="http://schemas.microsoft.com/office/drawing/2014/main" id="{2C532EF5-909B-F445-907F-9B7637A55BDC}"/>
              </a:ext>
            </a:extLst>
          </p:cNvPr>
          <p:cNvCxnSpPr/>
          <p:nvPr/>
        </p:nvCxnSpPr>
        <p:spPr>
          <a:xfrm rot="10800000">
            <a:off x="3159031" y="5422530"/>
            <a:ext cx="3800667" cy="398144"/>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759EE227-76A9-E940-BFA5-35BCE5ABF557}"/>
              </a:ext>
            </a:extLst>
          </p:cNvPr>
          <p:cNvCxnSpPr/>
          <p:nvPr/>
        </p:nvCxnSpPr>
        <p:spPr>
          <a:xfrm rot="10800000">
            <a:off x="3159031" y="5422530"/>
            <a:ext cx="3800667" cy="722454"/>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F8BC3E00-DFCF-F54F-B40E-2CD2F8460BE5}"/>
              </a:ext>
            </a:extLst>
          </p:cNvPr>
          <p:cNvCxnSpPr/>
          <p:nvPr/>
        </p:nvCxnSpPr>
        <p:spPr>
          <a:xfrm rot="10800000">
            <a:off x="3159031" y="5422530"/>
            <a:ext cx="3800667" cy="560300"/>
          </a:xfrm>
          <a:prstGeom prst="bentConnector2">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5016C7E-ADBF-BD42-9C4D-AD99420FEAEF}"/>
              </a:ext>
            </a:extLst>
          </p:cNvPr>
          <p:cNvSpPr txBox="1"/>
          <p:nvPr/>
        </p:nvSpPr>
        <p:spPr>
          <a:xfrm>
            <a:off x="6950621" y="6221721"/>
            <a:ext cx="3057247" cy="646331"/>
          </a:xfrm>
          <a:prstGeom prst="rect">
            <a:avLst/>
          </a:prstGeom>
          <a:noFill/>
        </p:spPr>
        <p:txBody>
          <a:bodyPr wrap="none" rtlCol="0">
            <a:spAutoFit/>
          </a:bodyPr>
          <a:lstStyle/>
          <a:p>
            <a:r>
              <a:rPr kumimoji="1" lang="ko-Kore-KR" altLang="en-US" dirty="0"/>
              <a:t>여러</a:t>
            </a:r>
            <a:r>
              <a:rPr kumimoji="1" lang="ko-KR" altLang="en-US" dirty="0"/>
              <a:t> </a:t>
            </a:r>
            <a:r>
              <a:rPr kumimoji="1" lang="en-US" altLang="ko-KR" dirty="0"/>
              <a:t>Compute</a:t>
            </a:r>
            <a:r>
              <a:rPr kumimoji="1" lang="ko-KR" altLang="en-US" dirty="0"/>
              <a:t>로 구성된</a:t>
            </a:r>
            <a:endParaRPr kumimoji="1" lang="en-US" altLang="ko-KR" dirty="0"/>
          </a:p>
          <a:p>
            <a:r>
              <a:rPr kumimoji="1" lang="ko-KR" altLang="en-US" dirty="0"/>
              <a:t>인</a:t>
            </a:r>
            <a:r>
              <a:rPr kumimoji="1" lang="en-US" altLang="ko-KR" dirty="0"/>
              <a:t>-</a:t>
            </a:r>
            <a:r>
              <a:rPr kumimoji="1" lang="ko-KR" altLang="en-US" dirty="0"/>
              <a:t>메모리 처리 </a:t>
            </a:r>
            <a:r>
              <a:rPr kumimoji="1" lang="en-US" altLang="ko-KR" dirty="0"/>
              <a:t>MySQL </a:t>
            </a:r>
            <a:r>
              <a:rPr kumimoji="1" lang="ko-KR" altLang="en-US" dirty="0"/>
              <a:t>서버</a:t>
            </a:r>
            <a:endParaRPr kumimoji="1" lang="ko-Kore-KR" altLang="en-US" dirty="0"/>
          </a:p>
        </p:txBody>
      </p:sp>
      <p:sp>
        <p:nvSpPr>
          <p:cNvPr id="35" name="TextBox 34">
            <a:extLst>
              <a:ext uri="{FF2B5EF4-FFF2-40B4-BE49-F238E27FC236}">
                <a16:creationId xmlns:a16="http://schemas.microsoft.com/office/drawing/2014/main" id="{26FD432A-C07D-9C4E-8B09-3F8324375AAC}"/>
              </a:ext>
            </a:extLst>
          </p:cNvPr>
          <p:cNvSpPr txBox="1"/>
          <p:nvPr/>
        </p:nvSpPr>
        <p:spPr>
          <a:xfrm>
            <a:off x="6465221" y="1289292"/>
            <a:ext cx="5408122" cy="1200329"/>
          </a:xfrm>
          <a:prstGeom prst="rect">
            <a:avLst/>
          </a:prstGeom>
          <a:solidFill>
            <a:schemeClr val="accent2">
              <a:lumMod val="20000"/>
              <a:lumOff val="80000"/>
            </a:schemeClr>
          </a:solidFill>
        </p:spPr>
        <p:txBody>
          <a:bodyPr wrap="square" rtlCol="0">
            <a:spAutoFit/>
          </a:bodyPr>
          <a:lstStyle/>
          <a:p>
            <a:r>
              <a:rPr kumimoji="1" lang="ko-KR" altLang="en-US" dirty="0"/>
              <a:t>대용량 분석 쿼리가 </a:t>
            </a:r>
            <a:r>
              <a:rPr kumimoji="1" lang="en-US" altLang="ko-KR" dirty="0"/>
              <a:t>MySQL</a:t>
            </a:r>
            <a:r>
              <a:rPr kumimoji="1" lang="ko-KR" altLang="en-US" dirty="0"/>
              <a:t>에 요청되면 </a:t>
            </a:r>
            <a:r>
              <a:rPr kumimoji="1" lang="en-US" altLang="ko-KR" dirty="0"/>
              <a:t>MySQL </a:t>
            </a:r>
            <a:r>
              <a:rPr kumimoji="1" lang="ko-KR" altLang="en-US" dirty="0" err="1"/>
              <a:t>옵티마이저는</a:t>
            </a:r>
            <a:r>
              <a:rPr kumimoji="1" lang="ko-KR" altLang="en-US" dirty="0"/>
              <a:t> 분석 쿼리를 구분하고 </a:t>
            </a:r>
            <a:r>
              <a:rPr kumimoji="1" lang="en-US" altLang="ko-KR" dirty="0" err="1"/>
              <a:t>HeatWave</a:t>
            </a:r>
            <a:r>
              <a:rPr kumimoji="1" lang="ko-KR" altLang="en-US" dirty="0"/>
              <a:t>에 실시간 처리 요청</a:t>
            </a:r>
            <a:r>
              <a:rPr kumimoji="1" lang="en-US" altLang="ko-KR" dirty="0"/>
              <a:t>,</a:t>
            </a:r>
            <a:r>
              <a:rPr kumimoji="1" lang="ko-KR" altLang="en-US" dirty="0"/>
              <a:t> </a:t>
            </a:r>
            <a:r>
              <a:rPr kumimoji="1" lang="en-US" altLang="ko-KR" dirty="0" err="1"/>
              <a:t>HeatWave</a:t>
            </a:r>
            <a:r>
              <a:rPr kumimoji="1" lang="ko-KR" altLang="en-US" dirty="0"/>
              <a:t>는 인</a:t>
            </a:r>
            <a:r>
              <a:rPr kumimoji="1" lang="en-US" altLang="ko-KR" dirty="0"/>
              <a:t>-</a:t>
            </a:r>
            <a:r>
              <a:rPr kumimoji="1" lang="ko-KR" altLang="en-US" dirty="0"/>
              <a:t>메모리에 데이터 </a:t>
            </a:r>
            <a:r>
              <a:rPr kumimoji="1" lang="ko-KR" altLang="en-US" dirty="0" err="1"/>
              <a:t>로딩하여</a:t>
            </a:r>
            <a:r>
              <a:rPr kumimoji="1" lang="ko-KR" altLang="en-US" dirty="0"/>
              <a:t> 고성능 </a:t>
            </a:r>
            <a:r>
              <a:rPr kumimoji="1" lang="ko-KR" altLang="en-US" dirty="0" err="1"/>
              <a:t>데이처</a:t>
            </a:r>
            <a:r>
              <a:rPr kumimoji="1" lang="ko-KR" altLang="en-US" dirty="0"/>
              <a:t> 처리하고 결과 반환 </a:t>
            </a:r>
            <a:endParaRPr kumimoji="1" lang="ko-Kore-KR" altLang="en-US" dirty="0"/>
          </a:p>
        </p:txBody>
      </p:sp>
      <p:sp>
        <p:nvSpPr>
          <p:cNvPr id="36" name="TextBox 35">
            <a:extLst>
              <a:ext uri="{FF2B5EF4-FFF2-40B4-BE49-F238E27FC236}">
                <a16:creationId xmlns:a16="http://schemas.microsoft.com/office/drawing/2014/main" id="{0CB6AAE0-58E2-4C40-8BCD-B8DEFA1FDA1B}"/>
              </a:ext>
            </a:extLst>
          </p:cNvPr>
          <p:cNvSpPr txBox="1"/>
          <p:nvPr/>
        </p:nvSpPr>
        <p:spPr>
          <a:xfrm>
            <a:off x="3180783" y="6207866"/>
            <a:ext cx="3017173" cy="369332"/>
          </a:xfrm>
          <a:prstGeom prst="rect">
            <a:avLst/>
          </a:prstGeom>
          <a:noFill/>
        </p:spPr>
        <p:txBody>
          <a:bodyPr wrap="none" rtlCol="0">
            <a:spAutoFit/>
          </a:bodyPr>
          <a:lstStyle/>
          <a:p>
            <a:r>
              <a:rPr kumimoji="1" lang="ko-KR" altLang="en-US" dirty="0"/>
              <a:t>처리 결과를 </a:t>
            </a:r>
            <a:r>
              <a:rPr kumimoji="1" lang="en-US" altLang="ko-KR" dirty="0"/>
              <a:t>MySQL</a:t>
            </a:r>
            <a:r>
              <a:rPr kumimoji="1" lang="ko-KR" altLang="en-US" dirty="0"/>
              <a:t>에 반환 </a:t>
            </a:r>
            <a:endParaRPr kumimoji="1" lang="ko-Kore-KR" altLang="en-US" dirty="0"/>
          </a:p>
        </p:txBody>
      </p:sp>
    </p:spTree>
    <p:extLst>
      <p:ext uri="{BB962C8B-B14F-4D97-AF65-F5344CB8AC3E}">
        <p14:creationId xmlns:p14="http://schemas.microsoft.com/office/powerpoint/2010/main" val="2476021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1551" y="635844"/>
            <a:ext cx="11471388" cy="760003"/>
          </a:xfrm>
        </p:spPr>
        <p:txBody>
          <a:bodyPr anchor="ctr">
            <a:normAutofit/>
          </a:bodyPr>
          <a:lstStyle/>
          <a:p>
            <a:r>
              <a:rPr lang="en-US" sz="2600" b="0" dirty="0"/>
              <a:t>OCI  MySQL Database </a:t>
            </a:r>
            <a:r>
              <a:rPr lang="ko-KR" altLang="en-US" sz="2600" b="0" dirty="0"/>
              <a:t>서비스는 완전한 대용량 데이터 분석 환경입니다</a:t>
            </a:r>
            <a:r>
              <a:rPr lang="en-US" altLang="ko-KR" sz="2600" b="0" dirty="0"/>
              <a:t>.</a:t>
            </a:r>
            <a:endParaRPr lang="en-US" sz="2600" b="0" dirty="0"/>
          </a:p>
        </p:txBody>
      </p:sp>
      <p:grpSp>
        <p:nvGrpSpPr>
          <p:cNvPr id="42" name="Group 41"/>
          <p:cNvGrpSpPr/>
          <p:nvPr/>
        </p:nvGrpSpPr>
        <p:grpSpPr>
          <a:xfrm>
            <a:off x="3532962" y="1993295"/>
            <a:ext cx="4951659" cy="3933544"/>
            <a:chOff x="405881" y="2075350"/>
            <a:chExt cx="2340000" cy="1738769"/>
          </a:xfrm>
        </p:grpSpPr>
        <p:sp>
          <p:nvSpPr>
            <p:cNvPr id="43" name="Rectangle 122"/>
            <p:cNvSpPr>
              <a:spLocks noChangeArrowheads="1"/>
            </p:cNvSpPr>
            <p:nvPr/>
          </p:nvSpPr>
          <p:spPr bwMode="gray">
            <a:xfrm>
              <a:off x="405881" y="2415559"/>
              <a:ext cx="2340000" cy="1398560"/>
            </a:xfrm>
            <a:prstGeom prst="rect">
              <a:avLst/>
            </a:prstGeom>
            <a:solidFill>
              <a:srgbClr val="FFFFFF"/>
            </a:solidFill>
            <a:ln w="6350">
              <a:solidFill>
                <a:schemeClr val="bg1">
                  <a:lumMod val="50000"/>
                </a:schemeClr>
              </a:solidFill>
              <a:prstDash val="sysDash"/>
              <a:miter lim="800000"/>
              <a:headEnd/>
              <a:tailEnd/>
            </a:ln>
          </p:spPr>
          <p:txBody>
            <a:bodyPr lIns="182880" tIns="137160" rIns="137160" bIns="137160"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rial" charset="0"/>
                <a:cs typeface="Arial" charset="0"/>
              </a:endParaRPr>
            </a:p>
          </p:txBody>
        </p:sp>
        <p:sp>
          <p:nvSpPr>
            <p:cNvPr id="44" name="Rectangle 131"/>
            <p:cNvSpPr>
              <a:spLocks noChangeArrowheads="1"/>
            </p:cNvSpPr>
            <p:nvPr/>
          </p:nvSpPr>
          <p:spPr bwMode="gray">
            <a:xfrm>
              <a:off x="405881" y="2075350"/>
              <a:ext cx="2340000" cy="340209"/>
            </a:xfrm>
            <a:prstGeom prst="rect">
              <a:avLst/>
            </a:prstGeom>
            <a:solidFill>
              <a:schemeClr val="bg1">
                <a:lumMod val="50000"/>
              </a:schemeClr>
            </a:solidFill>
            <a:ln w="12700">
              <a:solidFill>
                <a:schemeClr val="bg1">
                  <a:lumMod val="50000"/>
                </a:schemeClr>
              </a:solidFill>
              <a:prstDash val="solid"/>
              <a:miter lim="800000"/>
              <a:headEnd/>
              <a:tailEnd/>
            </a:ln>
          </p:spPr>
          <p:txBody>
            <a:bodyPr lIns="182880" tIns="137160" rIns="137160" bIns="137160"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cs typeface="Arial" charset="0"/>
                </a:rPr>
                <a:t>Oracle MySQL Service</a:t>
              </a:r>
              <a:endParaRPr kumimoji="0" lang="en-US" altLang="en-US" sz="1400" b="1" i="0" u="none" strike="noStrike" kern="1200" cap="none" spc="0" normalizeH="0" baseline="0" noProof="0" dirty="0">
                <a:ln>
                  <a:noFill/>
                </a:ln>
                <a:solidFill>
                  <a:srgbClr val="FFFFFF"/>
                </a:solidFill>
                <a:effectLst/>
                <a:uLnTx/>
                <a:uFillTx/>
                <a:latin typeface="Arial" charset="0"/>
                <a:cs typeface="Arial" charset="0"/>
              </a:endParaRPr>
            </a:p>
          </p:txBody>
        </p:sp>
      </p:grpSp>
      <p:grpSp>
        <p:nvGrpSpPr>
          <p:cNvPr id="45" name="Group 44"/>
          <p:cNvGrpSpPr/>
          <p:nvPr/>
        </p:nvGrpSpPr>
        <p:grpSpPr>
          <a:xfrm>
            <a:off x="540730" y="1993294"/>
            <a:ext cx="2316770" cy="3933544"/>
            <a:chOff x="4818067" y="1525609"/>
            <a:chExt cx="1867417" cy="2124924"/>
          </a:xfrm>
        </p:grpSpPr>
        <p:sp>
          <p:nvSpPr>
            <p:cNvPr id="46" name="Rectangle 143"/>
            <p:cNvSpPr>
              <a:spLocks noChangeArrowheads="1"/>
            </p:cNvSpPr>
            <p:nvPr/>
          </p:nvSpPr>
          <p:spPr bwMode="gray">
            <a:xfrm>
              <a:off x="4819763" y="1941375"/>
              <a:ext cx="1865721" cy="1709158"/>
            </a:xfrm>
            <a:prstGeom prst="rect">
              <a:avLst/>
            </a:prstGeom>
            <a:solidFill>
              <a:srgbClr val="FFFFFF"/>
            </a:solidFill>
            <a:ln w="6350">
              <a:solidFill>
                <a:srgbClr val="C00000"/>
              </a:solidFill>
              <a:prstDash val="sysDash"/>
              <a:miter lim="800000"/>
              <a:headEnd/>
              <a:tailEnd/>
            </a:ln>
          </p:spPr>
          <p:txBody>
            <a:bodyPr lIns="182880" tIns="137160" rIns="137160" bIns="137160"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altLang="en-US" sz="2000" b="0" i="0" u="none" strike="noStrike" kern="1200" cap="none" spc="0" normalizeH="0" baseline="0" noProof="0">
                <a:ln>
                  <a:noFill/>
                </a:ln>
                <a:solidFill>
                  <a:srgbClr val="FFFFFF"/>
                </a:solidFill>
                <a:effectLst/>
                <a:uLnTx/>
                <a:uFillTx/>
                <a:latin typeface="Arial" charset="0"/>
                <a:cs typeface="Arial" charset="0"/>
              </a:endParaRPr>
            </a:p>
          </p:txBody>
        </p:sp>
        <p:sp>
          <p:nvSpPr>
            <p:cNvPr id="47" name="Rectangle 46"/>
            <p:cNvSpPr/>
            <p:nvPr/>
          </p:nvSpPr>
          <p:spPr bwMode="gray">
            <a:xfrm>
              <a:off x="4818067" y="1525609"/>
              <a:ext cx="1867417" cy="415765"/>
            </a:xfrm>
            <a:prstGeom prst="rect">
              <a:avLst/>
            </a:prstGeom>
            <a:solidFill>
              <a:schemeClr val="accent1"/>
            </a:solidFill>
            <a:ln w="12700" cmpd="sng">
              <a:noFill/>
              <a:prstDash val="solid"/>
            </a:ln>
            <a:effectLst/>
          </p:spPr>
          <p:txBody>
            <a:bodyPr lIns="182880" tIns="137160" rIns="137160" bIns="13716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Oracle Sans"/>
                  <a:ea typeface="+mn-ea"/>
                  <a:cs typeface="+mn-cs"/>
                </a:rPr>
                <a:t>OLTP Applications</a:t>
              </a:r>
              <a:endParaRPr kumimoji="0" lang="en-US" sz="1400" b="1" i="0" u="none" strike="noStrike" kern="1200" cap="none" spc="0" normalizeH="0" baseline="0" noProof="0" dirty="0">
                <a:ln>
                  <a:noFill/>
                </a:ln>
                <a:solidFill>
                  <a:srgbClr val="FFFFFF"/>
                </a:solidFill>
                <a:effectLst/>
                <a:uLnTx/>
                <a:uFillTx/>
                <a:latin typeface="Oracle Sans"/>
                <a:ea typeface="+mn-ea"/>
                <a:cs typeface="+mn-cs"/>
              </a:endParaRPr>
            </a:p>
          </p:txBody>
        </p:sp>
      </p:grpSp>
      <p:sp>
        <p:nvSpPr>
          <p:cNvPr id="48" name="Rectangle 231"/>
          <p:cNvSpPr>
            <a:spLocks noChangeArrowheads="1"/>
          </p:cNvSpPr>
          <p:nvPr/>
        </p:nvSpPr>
        <p:spPr bwMode="gray">
          <a:xfrm>
            <a:off x="9117580" y="2662936"/>
            <a:ext cx="2532888" cy="3306021"/>
          </a:xfrm>
          <a:prstGeom prst="rect">
            <a:avLst/>
          </a:prstGeom>
          <a:solidFill>
            <a:srgbClr val="FFFFFF"/>
          </a:solidFill>
          <a:ln w="6350">
            <a:solidFill>
              <a:srgbClr val="002060"/>
            </a:solidFill>
            <a:prstDash val="sysDash"/>
            <a:miter lim="800000"/>
            <a:headEnd/>
            <a:tailEnd/>
          </a:ln>
        </p:spPr>
        <p:txBody>
          <a:bodyPr lIns="182880" tIns="137160" rIns="137160" bIns="137160"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altLang="en-US" sz="2000" b="0" i="0" u="none" strike="noStrike" kern="0" cap="none" spc="0" normalizeH="0" baseline="0" noProof="0">
              <a:ln>
                <a:noFill/>
              </a:ln>
              <a:solidFill>
                <a:srgbClr val="FFFFFF"/>
              </a:solidFill>
              <a:effectLst/>
              <a:uLnTx/>
              <a:uFillTx/>
              <a:latin typeface="Arial" charset="0"/>
              <a:cs typeface="Arial" charset="0"/>
            </a:endParaRPr>
          </a:p>
        </p:txBody>
      </p:sp>
      <p:sp>
        <p:nvSpPr>
          <p:cNvPr id="49" name="Rectangle 48"/>
          <p:cNvSpPr/>
          <p:nvPr/>
        </p:nvSpPr>
        <p:spPr bwMode="gray">
          <a:xfrm>
            <a:off x="9117580" y="2002932"/>
            <a:ext cx="2539432" cy="760003"/>
          </a:xfrm>
          <a:prstGeom prst="rect">
            <a:avLst/>
          </a:prstGeom>
          <a:solidFill>
            <a:srgbClr val="002060"/>
          </a:solidFill>
          <a:ln w="12700" cmpd="sng">
            <a:noFill/>
            <a:prstDash val="sysDash"/>
          </a:ln>
          <a:effectLst/>
        </p:spPr>
        <p:txBody>
          <a:bodyPr lIns="182880" tIns="137160" rIns="137160" bIns="13716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Oracle Sans"/>
                <a:ea typeface="+mn-ea"/>
                <a:cs typeface="+mn-cs"/>
              </a:rPr>
              <a:t>OLAP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Oracle Sans"/>
                <a:ea typeface="+mn-ea"/>
                <a:cs typeface="+mn-cs"/>
              </a:rPr>
              <a:t>BI &amp; Analytics</a:t>
            </a:r>
          </a:p>
        </p:txBody>
      </p:sp>
      <p:sp>
        <p:nvSpPr>
          <p:cNvPr id="50" name="TextBox 49"/>
          <p:cNvSpPr txBox="1"/>
          <p:nvPr/>
        </p:nvSpPr>
        <p:spPr>
          <a:xfrm>
            <a:off x="601550" y="3243221"/>
            <a:ext cx="1055688" cy="26293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3629"/>
                </a:solidFill>
                <a:effectLst/>
                <a:uLnTx/>
                <a:uFillTx/>
                <a:latin typeface="Oracle Sans"/>
                <a:ea typeface="+mn-ea"/>
                <a:cs typeface="+mn-cs"/>
              </a:rPr>
              <a:t>Social</a:t>
            </a:r>
          </a:p>
        </p:txBody>
      </p:sp>
      <p:sp>
        <p:nvSpPr>
          <p:cNvPr id="51" name="TextBox 50"/>
          <p:cNvSpPr txBox="1"/>
          <p:nvPr/>
        </p:nvSpPr>
        <p:spPr>
          <a:xfrm>
            <a:off x="601550" y="3854974"/>
            <a:ext cx="1055688" cy="26293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E3629"/>
                </a:solidFill>
                <a:effectLst/>
                <a:uLnTx/>
                <a:uFillTx/>
                <a:latin typeface="Oracle Sans"/>
                <a:ea typeface="+mn-ea"/>
                <a:cs typeface="+mn-cs"/>
              </a:rPr>
              <a:t>ECommerce</a:t>
            </a:r>
          </a:p>
        </p:txBody>
      </p:sp>
      <p:sp>
        <p:nvSpPr>
          <p:cNvPr id="52" name="TextBox 51"/>
          <p:cNvSpPr txBox="1"/>
          <p:nvPr/>
        </p:nvSpPr>
        <p:spPr>
          <a:xfrm>
            <a:off x="643427" y="4598039"/>
            <a:ext cx="1055688" cy="26293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3629"/>
                </a:solidFill>
                <a:effectLst/>
                <a:uLnTx/>
                <a:uFillTx/>
                <a:latin typeface="Oracle Sans"/>
                <a:ea typeface="+mn-ea"/>
                <a:cs typeface="+mn-cs"/>
              </a:rPr>
              <a:t>FinTech</a:t>
            </a:r>
            <a:endParaRPr kumimoji="0" lang="en-US" sz="1400" b="1" i="0" u="none" strike="noStrike" kern="1200" cap="none" spc="0" normalizeH="0" baseline="0" noProof="0" dirty="0">
              <a:ln>
                <a:noFill/>
              </a:ln>
              <a:solidFill>
                <a:srgbClr val="4E3629"/>
              </a:solidFill>
              <a:effectLst/>
              <a:uLnTx/>
              <a:uFillTx/>
              <a:latin typeface="Oracle Sans"/>
              <a:ea typeface="+mn-ea"/>
              <a:cs typeface="+mn-cs"/>
            </a:endParaRPr>
          </a:p>
        </p:txBody>
      </p:sp>
      <p:sp>
        <p:nvSpPr>
          <p:cNvPr id="53" name="TextBox 52"/>
          <p:cNvSpPr txBox="1"/>
          <p:nvPr/>
        </p:nvSpPr>
        <p:spPr>
          <a:xfrm>
            <a:off x="601550" y="5331192"/>
            <a:ext cx="1055688" cy="26293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E3629"/>
                </a:solidFill>
                <a:effectLst/>
                <a:uLnTx/>
                <a:uFillTx/>
                <a:latin typeface="Oracle Sans"/>
                <a:ea typeface="+mn-ea"/>
                <a:cs typeface="+mn-cs"/>
              </a:rPr>
              <a:t>SaaS</a:t>
            </a:r>
          </a:p>
        </p:txBody>
      </p:sp>
      <p:sp>
        <p:nvSpPr>
          <p:cNvPr id="55" name="TextBox 54"/>
          <p:cNvSpPr txBox="1"/>
          <p:nvPr/>
        </p:nvSpPr>
        <p:spPr>
          <a:xfrm>
            <a:off x="3686689" y="5216891"/>
            <a:ext cx="2058505" cy="53497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E3629"/>
                </a:solidFill>
                <a:effectLst/>
                <a:uLnTx/>
                <a:uFillTx/>
                <a:latin typeface="Oracle Sans"/>
                <a:ea typeface="+mn-ea"/>
                <a:cs typeface="+mn-cs"/>
              </a:rPr>
              <a:t>MySQL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E3629"/>
                </a:solidFill>
                <a:effectLst/>
                <a:uLnTx/>
                <a:uFillTx/>
                <a:latin typeface="Oracle Sans"/>
                <a:ea typeface="+mn-ea"/>
                <a:cs typeface="+mn-cs"/>
              </a:rPr>
              <a:t>Database Service</a:t>
            </a:r>
          </a:p>
        </p:txBody>
      </p:sp>
      <p:sp>
        <p:nvSpPr>
          <p:cNvPr id="56" name="TextBox 55"/>
          <p:cNvSpPr txBox="1"/>
          <p:nvPr/>
        </p:nvSpPr>
        <p:spPr>
          <a:xfrm>
            <a:off x="6430955" y="5136055"/>
            <a:ext cx="1942590" cy="53497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ko-KR" altLang="en-US" sz="1800" b="1" i="0" u="none" strike="noStrike" kern="1200" cap="none" spc="0" normalizeH="0" baseline="0" noProof="0" dirty="0">
                <a:ln>
                  <a:noFill/>
                </a:ln>
                <a:solidFill>
                  <a:srgbClr val="4E3629"/>
                </a:solidFill>
                <a:effectLst/>
                <a:uLnTx/>
                <a:uFillTx/>
                <a:latin typeface="Oracle Sans"/>
                <a:ea typeface="+mn-ea"/>
                <a:cs typeface="+mn-cs"/>
              </a:rPr>
              <a:t>쿼리 </a:t>
            </a:r>
            <a:endParaRPr kumimoji="0" lang="en-US" altLang="ko-KR" sz="1800" b="1" i="0" u="none" strike="noStrike" kern="1200" cap="none" spc="0" normalizeH="0" baseline="0" noProof="0" dirty="0">
              <a:ln>
                <a:noFill/>
              </a:ln>
              <a:solidFill>
                <a:srgbClr val="4E3629"/>
              </a:solidFill>
              <a:effectLst/>
              <a:uLnTx/>
              <a:uFillTx/>
              <a:latin typeface="Oracle Sans"/>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ko-KR" altLang="en-US" b="1" dirty="0">
                <a:solidFill>
                  <a:srgbClr val="4E3629"/>
                </a:solidFill>
                <a:latin typeface="Oracle Sans"/>
              </a:rPr>
              <a:t>가속기</a:t>
            </a:r>
            <a:endParaRPr lang="en-US" altLang="ko-KR" b="1" dirty="0">
              <a:solidFill>
                <a:srgbClr val="4E3629"/>
              </a:solidFill>
              <a:latin typeface="Oracle San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4E3629"/>
                </a:solidFill>
                <a:effectLst/>
                <a:uLnTx/>
                <a:uFillTx/>
                <a:latin typeface="Oracle Sans"/>
                <a:ea typeface="+mn-ea"/>
                <a:cs typeface="+mn-cs"/>
              </a:rPr>
              <a:t>(</a:t>
            </a:r>
            <a:r>
              <a:rPr lang="en-US" altLang="ko-KR" b="1" dirty="0" err="1">
                <a:solidFill>
                  <a:srgbClr val="4E3629"/>
                </a:solidFill>
                <a:latin typeface="Oracle Sans"/>
              </a:rPr>
              <a:t>HeatWave</a:t>
            </a:r>
            <a:r>
              <a:rPr lang="en-US" altLang="ko-KR" b="1" dirty="0">
                <a:solidFill>
                  <a:srgbClr val="4E3629"/>
                </a:solidFill>
                <a:latin typeface="Oracle Sans"/>
              </a:rPr>
              <a:t>)</a:t>
            </a:r>
            <a:endParaRPr kumimoji="0" lang="en-US" sz="1800" b="1" i="0" u="none" strike="noStrike" kern="1200" cap="none" spc="0" normalizeH="0" baseline="0" noProof="0" dirty="0">
              <a:ln>
                <a:noFill/>
              </a:ln>
              <a:solidFill>
                <a:srgbClr val="4E3629"/>
              </a:solidFill>
              <a:effectLst/>
              <a:uLnTx/>
              <a:uFillTx/>
              <a:latin typeface="Oracle Sans"/>
              <a:ea typeface="+mn-ea"/>
              <a:cs typeface="+mn-cs"/>
            </a:endParaRPr>
          </a:p>
        </p:txBody>
      </p:sp>
      <p:grpSp>
        <p:nvGrpSpPr>
          <p:cNvPr id="57" name="Group 56"/>
          <p:cNvGrpSpPr/>
          <p:nvPr/>
        </p:nvGrpSpPr>
        <p:grpSpPr>
          <a:xfrm>
            <a:off x="3901510" y="3419059"/>
            <a:ext cx="1569851" cy="1596986"/>
            <a:chOff x="1617254" y="4878994"/>
            <a:chExt cx="765002" cy="703975"/>
          </a:xfrm>
        </p:grpSpPr>
        <p:pic>
          <p:nvPicPr>
            <p:cNvPr id="58" name="Picture 57"/>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1617254" y="4878994"/>
              <a:ext cx="576970" cy="576970"/>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49941" y="5114834"/>
              <a:ext cx="632315" cy="468135"/>
            </a:xfrm>
            <a:prstGeom prst="rect">
              <a:avLst/>
            </a:prstGeom>
          </p:spPr>
        </p:pic>
      </p:grpSp>
      <p:sp>
        <p:nvSpPr>
          <p:cNvPr id="69" name="TextBox 68"/>
          <p:cNvSpPr txBox="1"/>
          <p:nvPr/>
        </p:nvSpPr>
        <p:spPr>
          <a:xfrm>
            <a:off x="4772544" y="2928714"/>
            <a:ext cx="2497609" cy="36548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4E3629"/>
                </a:solidFill>
                <a:effectLst/>
                <a:uLnTx/>
                <a:uFillTx/>
                <a:latin typeface="Oracle Sans"/>
                <a:ea typeface="+mn-ea"/>
                <a:cs typeface="+mn-cs"/>
              </a:rPr>
              <a:t>자동화</a:t>
            </a:r>
            <a:r>
              <a:rPr kumimoji="0" lang="en-US" altLang="ko-KR" sz="1600" b="1" i="0" u="none" strike="noStrike" kern="1200" cap="none" spc="0" normalizeH="0" baseline="0" noProof="0" dirty="0">
                <a:ln>
                  <a:noFill/>
                </a:ln>
                <a:solidFill>
                  <a:srgbClr val="4E3629"/>
                </a:solidFill>
                <a:effectLst/>
                <a:uLnTx/>
                <a:uFillTx/>
                <a:latin typeface="Oracle Sans"/>
                <a:ea typeface="+mn-ea"/>
                <a:cs typeface="+mn-cs"/>
              </a:rPr>
              <a:t>,</a:t>
            </a:r>
            <a:r>
              <a:rPr kumimoji="0" lang="ko-KR" altLang="en-US" sz="1600" b="1" i="0" u="none" strike="noStrike" kern="1200" cap="none" spc="0" normalizeH="0" baseline="0" noProof="0" dirty="0">
                <a:ln>
                  <a:noFill/>
                </a:ln>
                <a:solidFill>
                  <a:srgbClr val="4E3629"/>
                </a:solidFill>
                <a:effectLst/>
                <a:uLnTx/>
                <a:uFillTx/>
                <a:latin typeface="Oracle Sans"/>
                <a:ea typeface="+mn-ea"/>
                <a:cs typeface="+mn-cs"/>
              </a:rPr>
              <a:t> 실시간</a:t>
            </a:r>
            <a:r>
              <a:rPr kumimoji="0" lang="en-US" sz="1600" b="1" i="0" u="none" strike="noStrike" kern="1200" cap="none" spc="0" normalizeH="0" baseline="0" noProof="0" dirty="0">
                <a:ln>
                  <a:noFill/>
                </a:ln>
                <a:solidFill>
                  <a:srgbClr val="4E3629"/>
                </a:solidFill>
                <a:effectLst/>
                <a:uLnTx/>
                <a:uFillTx/>
                <a:latin typeface="Oracle Sans"/>
                <a:ea typeface="+mn-ea"/>
                <a:cs typeface="+mn-cs"/>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4E3629"/>
                </a:solidFill>
                <a:effectLst/>
                <a:uLnTx/>
                <a:uFillTx/>
                <a:latin typeface="Oracle Sans"/>
                <a:ea typeface="+mn-ea"/>
                <a:cs typeface="+mn-cs"/>
              </a:rPr>
              <a:t>데이터 관리</a:t>
            </a:r>
            <a:endParaRPr kumimoji="0" lang="en-US" sz="1600" b="1" i="0" u="none" strike="noStrike" kern="1200" cap="none" spc="0" normalizeH="0" baseline="0" noProof="0" dirty="0">
              <a:ln>
                <a:noFill/>
              </a:ln>
              <a:solidFill>
                <a:srgbClr val="4E3629"/>
              </a:solidFill>
              <a:effectLst/>
              <a:uLnTx/>
              <a:uFillTx/>
              <a:latin typeface="Oracle Sans"/>
              <a:ea typeface="+mn-ea"/>
              <a:cs typeface="+mn-cs"/>
            </a:endParaRPr>
          </a:p>
        </p:txBody>
      </p:sp>
      <p:pic>
        <p:nvPicPr>
          <p:cNvPr id="71" name="Picture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80684" y="3581876"/>
            <a:ext cx="914428" cy="914428"/>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02223" y="2875455"/>
            <a:ext cx="838215" cy="838215"/>
          </a:xfrm>
          <a:prstGeom prst="rect">
            <a:avLst/>
          </a:prstGeom>
        </p:spPr>
      </p:pic>
      <p:pic>
        <p:nvPicPr>
          <p:cNvPr id="73" name="Picture 7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01991" y="4880273"/>
            <a:ext cx="1088684" cy="1088684"/>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36183" y="4333625"/>
            <a:ext cx="775578" cy="775578"/>
          </a:xfrm>
          <a:prstGeom prst="rect">
            <a:avLst/>
          </a:prstGeom>
        </p:spPr>
      </p:pic>
      <p:sp>
        <p:nvSpPr>
          <p:cNvPr id="3" name="Slide Number Placeholder 2">
            <a:extLst>
              <a:ext uri="{FF2B5EF4-FFF2-40B4-BE49-F238E27FC236}">
                <a16:creationId xmlns:a16="http://schemas.microsoft.com/office/drawing/2014/main" id="{BB57224E-F093-F844-A00F-9773EF5D9424}"/>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grpSp>
        <p:nvGrpSpPr>
          <p:cNvPr id="5" name="Group 4">
            <a:extLst>
              <a:ext uri="{FF2B5EF4-FFF2-40B4-BE49-F238E27FC236}">
                <a16:creationId xmlns:a16="http://schemas.microsoft.com/office/drawing/2014/main" id="{06CD32C1-B84F-CF4E-8C07-DEEF35269AD5}"/>
              </a:ext>
            </a:extLst>
          </p:cNvPr>
          <p:cNvGrpSpPr/>
          <p:nvPr/>
        </p:nvGrpSpPr>
        <p:grpSpPr>
          <a:xfrm>
            <a:off x="6779406" y="3698926"/>
            <a:ext cx="1036422" cy="986786"/>
            <a:chOff x="5517082" y="4437130"/>
            <a:chExt cx="1036422" cy="986786"/>
          </a:xfrm>
        </p:grpSpPr>
        <p:sp>
          <p:nvSpPr>
            <p:cNvPr id="98" name="Rectangle 97">
              <a:extLst>
                <a:ext uri="{FF2B5EF4-FFF2-40B4-BE49-F238E27FC236}">
                  <a16:creationId xmlns:a16="http://schemas.microsoft.com/office/drawing/2014/main" id="{CDB88057-BCD7-1D4D-90F1-B070E2D841B7}"/>
                </a:ext>
              </a:extLst>
            </p:cNvPr>
            <p:cNvSpPr/>
            <p:nvPr/>
          </p:nvSpPr>
          <p:spPr>
            <a:xfrm>
              <a:off x="5517082" y="444657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99" name="Rectangle 98">
              <a:extLst>
                <a:ext uri="{FF2B5EF4-FFF2-40B4-BE49-F238E27FC236}">
                  <a16:creationId xmlns:a16="http://schemas.microsoft.com/office/drawing/2014/main" id="{D50B3FD3-61C4-5342-8C52-40F720269297}"/>
                </a:ext>
              </a:extLst>
            </p:cNvPr>
            <p:cNvSpPr/>
            <p:nvPr/>
          </p:nvSpPr>
          <p:spPr>
            <a:xfrm>
              <a:off x="5517082" y="481288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0" name="Rectangle 99">
              <a:extLst>
                <a:ext uri="{FF2B5EF4-FFF2-40B4-BE49-F238E27FC236}">
                  <a16:creationId xmlns:a16="http://schemas.microsoft.com/office/drawing/2014/main" id="{292E3F6C-C658-2B43-A0CF-00A1887F79E4}"/>
                </a:ext>
              </a:extLst>
            </p:cNvPr>
            <p:cNvSpPr/>
            <p:nvPr/>
          </p:nvSpPr>
          <p:spPr>
            <a:xfrm>
              <a:off x="5930660" y="480344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1" name="Rectangle 100">
              <a:extLst>
                <a:ext uri="{FF2B5EF4-FFF2-40B4-BE49-F238E27FC236}">
                  <a16:creationId xmlns:a16="http://schemas.microsoft.com/office/drawing/2014/main" id="{5E4DA0BF-6C46-8B43-87F3-13B96125F56C}"/>
                </a:ext>
              </a:extLst>
            </p:cNvPr>
            <p:cNvSpPr/>
            <p:nvPr/>
          </p:nvSpPr>
          <p:spPr>
            <a:xfrm>
              <a:off x="5920334" y="443713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2" name="Rectangle 101">
              <a:extLst>
                <a:ext uri="{FF2B5EF4-FFF2-40B4-BE49-F238E27FC236}">
                  <a16:creationId xmlns:a16="http://schemas.microsoft.com/office/drawing/2014/main" id="{C9CEC0B4-B761-7B42-BEEB-9396BE5EFF2A}"/>
                </a:ext>
              </a:extLst>
            </p:cNvPr>
            <p:cNvSpPr/>
            <p:nvPr/>
          </p:nvSpPr>
          <p:spPr>
            <a:xfrm>
              <a:off x="5669482" y="459897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03" name="Rectangle 102">
              <a:extLst>
                <a:ext uri="{FF2B5EF4-FFF2-40B4-BE49-F238E27FC236}">
                  <a16:creationId xmlns:a16="http://schemas.microsoft.com/office/drawing/2014/main" id="{73B16454-B1EC-3744-A06F-894787CB8A9F}"/>
                </a:ext>
              </a:extLst>
            </p:cNvPr>
            <p:cNvSpPr/>
            <p:nvPr/>
          </p:nvSpPr>
          <p:spPr>
            <a:xfrm>
              <a:off x="5669482" y="496528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4" name="Rectangle 103">
              <a:extLst>
                <a:ext uri="{FF2B5EF4-FFF2-40B4-BE49-F238E27FC236}">
                  <a16:creationId xmlns:a16="http://schemas.microsoft.com/office/drawing/2014/main" id="{DDAEB190-65AD-EE42-8318-F13AE5DD77D9}"/>
                </a:ext>
              </a:extLst>
            </p:cNvPr>
            <p:cNvSpPr/>
            <p:nvPr/>
          </p:nvSpPr>
          <p:spPr>
            <a:xfrm>
              <a:off x="6083060" y="495584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5" name="Rectangle 104">
              <a:extLst>
                <a:ext uri="{FF2B5EF4-FFF2-40B4-BE49-F238E27FC236}">
                  <a16:creationId xmlns:a16="http://schemas.microsoft.com/office/drawing/2014/main" id="{6A2C631D-6774-674F-8B9F-83E2F889C853}"/>
                </a:ext>
              </a:extLst>
            </p:cNvPr>
            <p:cNvSpPr/>
            <p:nvPr/>
          </p:nvSpPr>
          <p:spPr>
            <a:xfrm>
              <a:off x="6072734" y="458953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6" name="Rectangle 105">
              <a:extLst>
                <a:ext uri="{FF2B5EF4-FFF2-40B4-BE49-F238E27FC236}">
                  <a16:creationId xmlns:a16="http://schemas.microsoft.com/office/drawing/2014/main" id="{64CBC432-910E-854E-9FC0-6066169A0CA3}"/>
                </a:ext>
              </a:extLst>
            </p:cNvPr>
            <p:cNvSpPr/>
            <p:nvPr/>
          </p:nvSpPr>
          <p:spPr>
            <a:xfrm>
              <a:off x="5821882" y="475137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7" name="Rectangle 106">
              <a:extLst>
                <a:ext uri="{FF2B5EF4-FFF2-40B4-BE49-F238E27FC236}">
                  <a16:creationId xmlns:a16="http://schemas.microsoft.com/office/drawing/2014/main" id="{3FC6F003-EDA8-D54A-A9A2-FE51F19E977E}"/>
                </a:ext>
              </a:extLst>
            </p:cNvPr>
            <p:cNvSpPr/>
            <p:nvPr/>
          </p:nvSpPr>
          <p:spPr>
            <a:xfrm>
              <a:off x="5821882" y="511768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8" name="Rectangle 107">
              <a:extLst>
                <a:ext uri="{FF2B5EF4-FFF2-40B4-BE49-F238E27FC236}">
                  <a16:creationId xmlns:a16="http://schemas.microsoft.com/office/drawing/2014/main" id="{0EF974E6-814A-5245-A2A2-19B2AF2E3FDD}"/>
                </a:ext>
              </a:extLst>
            </p:cNvPr>
            <p:cNvSpPr/>
            <p:nvPr/>
          </p:nvSpPr>
          <p:spPr>
            <a:xfrm>
              <a:off x="6235460" y="5108247"/>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09" name="Rectangle 108">
              <a:extLst>
                <a:ext uri="{FF2B5EF4-FFF2-40B4-BE49-F238E27FC236}">
                  <a16:creationId xmlns:a16="http://schemas.microsoft.com/office/drawing/2014/main" id="{76D7849E-FB79-8640-8569-F73941F0352D}"/>
                </a:ext>
              </a:extLst>
            </p:cNvPr>
            <p:cNvSpPr/>
            <p:nvPr/>
          </p:nvSpPr>
          <p:spPr>
            <a:xfrm>
              <a:off x="6225134" y="4741930"/>
              <a:ext cx="318044" cy="30622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pic>
        <p:nvPicPr>
          <p:cNvPr id="61" name="Picture 2" descr="icon-tableau - ProMTO®">
            <a:extLst>
              <a:ext uri="{FF2B5EF4-FFF2-40B4-BE49-F238E27FC236}">
                <a16:creationId xmlns:a16="http://schemas.microsoft.com/office/drawing/2014/main" id="{35669804-5024-47C7-9997-5A9925A4A8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7253" y="4166995"/>
            <a:ext cx="1427136" cy="14271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racle OAC">
            <a:extLst>
              <a:ext uri="{FF2B5EF4-FFF2-40B4-BE49-F238E27FC236}">
                <a16:creationId xmlns:a16="http://schemas.microsoft.com/office/drawing/2014/main" id="{0EC8A336-838B-4783-8EFA-28EA382806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3791" y="3321782"/>
            <a:ext cx="2423904" cy="69089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28DD149E-E6E4-4A3B-ACAB-B9FBBDB14DC5}"/>
              </a:ext>
            </a:extLst>
          </p:cNvPr>
          <p:cNvSpPr/>
          <p:nvPr/>
        </p:nvSpPr>
        <p:spPr>
          <a:xfrm>
            <a:off x="5623752" y="3721222"/>
            <a:ext cx="522695" cy="34402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79" name="Arrow: Left-Right 78">
            <a:extLst>
              <a:ext uri="{FF2B5EF4-FFF2-40B4-BE49-F238E27FC236}">
                <a16:creationId xmlns:a16="http://schemas.microsoft.com/office/drawing/2014/main" id="{04B118DE-36AE-46B5-8A5D-6D5E13480926}"/>
              </a:ext>
            </a:extLst>
          </p:cNvPr>
          <p:cNvSpPr/>
          <p:nvPr/>
        </p:nvSpPr>
        <p:spPr>
          <a:xfrm>
            <a:off x="5615856" y="4083535"/>
            <a:ext cx="522695" cy="34402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80" name="Arrow: Left-Right 79">
            <a:extLst>
              <a:ext uri="{FF2B5EF4-FFF2-40B4-BE49-F238E27FC236}">
                <a16:creationId xmlns:a16="http://schemas.microsoft.com/office/drawing/2014/main" id="{F0969515-F23B-49A4-B254-A18A0A8EC332}"/>
              </a:ext>
            </a:extLst>
          </p:cNvPr>
          <p:cNvSpPr/>
          <p:nvPr/>
        </p:nvSpPr>
        <p:spPr>
          <a:xfrm>
            <a:off x="5631272" y="4445848"/>
            <a:ext cx="522695" cy="34402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60" name="Arrow: Left-Right 59">
            <a:extLst>
              <a:ext uri="{FF2B5EF4-FFF2-40B4-BE49-F238E27FC236}">
                <a16:creationId xmlns:a16="http://schemas.microsoft.com/office/drawing/2014/main" id="{0C674DA8-8174-4D65-845E-791CB9791A13}"/>
              </a:ext>
            </a:extLst>
          </p:cNvPr>
          <p:cNvSpPr/>
          <p:nvPr/>
        </p:nvSpPr>
        <p:spPr>
          <a:xfrm>
            <a:off x="8567191" y="3893232"/>
            <a:ext cx="522695" cy="34402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62" name="Arrow: Left-Right 61">
            <a:extLst>
              <a:ext uri="{FF2B5EF4-FFF2-40B4-BE49-F238E27FC236}">
                <a16:creationId xmlns:a16="http://schemas.microsoft.com/office/drawing/2014/main" id="{EB548049-82AC-4212-8942-75FAA85E540C}"/>
              </a:ext>
            </a:extLst>
          </p:cNvPr>
          <p:cNvSpPr/>
          <p:nvPr/>
        </p:nvSpPr>
        <p:spPr>
          <a:xfrm>
            <a:off x="2938019" y="3945902"/>
            <a:ext cx="522695" cy="34402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54" name="Footer Placeholder 3">
            <a:extLst>
              <a:ext uri="{FF2B5EF4-FFF2-40B4-BE49-F238E27FC236}">
                <a16:creationId xmlns:a16="http://schemas.microsoft.com/office/drawing/2014/main" id="{F4DAAB9D-0FA6-45F1-A974-977DFE0D104B}"/>
              </a:ext>
            </a:extLst>
          </p:cNvPr>
          <p:cNvSpPr txBox="1"/>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2020, Oracle and/or its affiliates. All rights reserved.</a:t>
            </a:r>
          </a:p>
        </p:txBody>
      </p:sp>
      <p:sp>
        <p:nvSpPr>
          <p:cNvPr id="63" name="Text Placeholder 2">
            <a:extLst>
              <a:ext uri="{FF2B5EF4-FFF2-40B4-BE49-F238E27FC236}">
                <a16:creationId xmlns:a16="http://schemas.microsoft.com/office/drawing/2014/main" id="{07443655-A693-D84C-BF66-53E218F576D0}"/>
              </a:ext>
            </a:extLst>
          </p:cNvPr>
          <p:cNvSpPr txBox="1"/>
          <p:nvPr/>
        </p:nvSpPr>
        <p:spPr>
          <a:xfrm>
            <a:off x="778001" y="1499050"/>
            <a:ext cx="11178471" cy="328466"/>
          </a:xfrm>
          <a:prstGeom prst="rect">
            <a:avLst/>
          </a:prstGeom>
        </p:spPr>
        <p:txBody>
          <a:bodyPr lIns="0"/>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600"/>
              </a:spcAft>
            </a:pPr>
            <a:r>
              <a:rPr lang="en-US" sz="2000" b="1" dirty="0" err="1">
                <a:solidFill>
                  <a:schemeClr val="accent1"/>
                </a:solidFill>
                <a:latin typeface="Georgia" panose="02040502050405020303" pitchFamily="18" charset="0"/>
              </a:rPr>
              <a:t>HeatWave</a:t>
            </a:r>
            <a:r>
              <a:rPr lang="ko-KR" altLang="en-US" sz="2000" b="1" dirty="0">
                <a:solidFill>
                  <a:schemeClr val="accent1"/>
                </a:solidFill>
                <a:latin typeface="Georgia" panose="02040502050405020303" pitchFamily="18" charset="0"/>
              </a:rPr>
              <a:t>로 강화된 </a:t>
            </a:r>
            <a:r>
              <a:rPr lang="en-US" altLang="ko-KR" sz="2000" b="1" dirty="0">
                <a:solidFill>
                  <a:schemeClr val="accent1"/>
                </a:solidFill>
                <a:latin typeface="Georgia" panose="02040502050405020303" pitchFamily="18" charset="0"/>
              </a:rPr>
              <a:t>OCI MDS</a:t>
            </a:r>
            <a:r>
              <a:rPr lang="ko-KR" altLang="en-US" sz="2000" b="1" dirty="0">
                <a:solidFill>
                  <a:schemeClr val="accent1"/>
                </a:solidFill>
                <a:latin typeface="Georgia" panose="02040502050405020303" pitchFamily="18" charset="0"/>
              </a:rPr>
              <a:t>로 </a:t>
            </a:r>
            <a:r>
              <a:rPr lang="en-US" altLang="ko-KR" sz="2000" b="1" dirty="0">
                <a:solidFill>
                  <a:schemeClr val="accent1"/>
                </a:solidFill>
                <a:latin typeface="Georgia" panose="02040502050405020303" pitchFamily="18" charset="0"/>
              </a:rPr>
              <a:t>OLAP </a:t>
            </a:r>
            <a:r>
              <a:rPr lang="ko-KR" altLang="en-US" sz="2000" b="1" dirty="0">
                <a:solidFill>
                  <a:schemeClr val="accent1"/>
                </a:solidFill>
                <a:latin typeface="Georgia" panose="02040502050405020303" pitchFamily="18" charset="0"/>
              </a:rPr>
              <a:t>애플리케이션과 분석 환경</a:t>
            </a:r>
            <a:r>
              <a:rPr lang="en-US" altLang="ko-KR" sz="2000" b="1" dirty="0">
                <a:solidFill>
                  <a:schemeClr val="accent1"/>
                </a:solidFill>
                <a:latin typeface="Georgia" panose="02040502050405020303" pitchFamily="18" charset="0"/>
              </a:rPr>
              <a:t>(BI)</a:t>
            </a:r>
            <a:r>
              <a:rPr lang="ko-KR" altLang="en-US" sz="2000" b="1" dirty="0">
                <a:solidFill>
                  <a:schemeClr val="accent1"/>
                </a:solidFill>
                <a:latin typeface="Georgia" panose="02040502050405020303" pitchFamily="18" charset="0"/>
              </a:rPr>
              <a:t>을 구성할 수 있습니다</a:t>
            </a:r>
            <a:r>
              <a:rPr lang="en-US" altLang="ko-KR" sz="2000" b="1" dirty="0">
                <a:solidFill>
                  <a:schemeClr val="accent1"/>
                </a:solidFill>
                <a:latin typeface="Georgia" panose="02040502050405020303" pitchFamily="18" charset="0"/>
              </a:rPr>
              <a:t>.</a:t>
            </a:r>
            <a:endParaRPr lang="en-US" dirty="0">
              <a:solidFill>
                <a:schemeClr val="accent2">
                  <a:lumMod val="75000"/>
                </a:schemeClr>
              </a:solidFill>
              <a:latin typeface="Georgia" panose="02040502050405020303" pitchFamily="18" charset="0"/>
            </a:endParaRPr>
          </a:p>
        </p:txBody>
      </p:sp>
    </p:spTree>
    <p:extLst>
      <p:ext uri="{BB962C8B-B14F-4D97-AF65-F5344CB8AC3E}">
        <p14:creationId xmlns:p14="http://schemas.microsoft.com/office/powerpoint/2010/main" val="1701212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4.14 unknown"/>
  <p:tag name="AS_RELEASE_DATE" val="2018.12.31"/>
  <p:tag name="AS_TITLE" val="Aspose.Slides for Java"/>
  <p:tag name="AS_VERSION" val="18.12"/>
</p:tagLst>
</file>

<file path=ppt/theme/theme1.xml><?xml version="1.0" encoding="utf-8"?>
<a:theme xmlns:a="http://schemas.openxmlformats.org/drawingml/2006/main" name="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2.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racle Sans"/>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Parent Master Pillars</Template>
  <TotalTime>25115</TotalTime>
  <Words>1854</Words>
  <Application>Microsoft Macintosh PowerPoint</Application>
  <PresentationFormat>와이드스크린</PresentationFormat>
  <Paragraphs>275</Paragraphs>
  <Slides>13</Slides>
  <Notes>10</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13</vt:i4>
      </vt:variant>
    </vt:vector>
  </HeadingPairs>
  <TitlesOfParts>
    <vt:vector size="23" baseType="lpstr">
      <vt:lpstr>System Font Regular</vt:lpstr>
      <vt:lpstr>Arial</vt:lpstr>
      <vt:lpstr>Calibri</vt:lpstr>
      <vt:lpstr>Georgia</vt:lpstr>
      <vt:lpstr>Oracle Sans</vt:lpstr>
      <vt:lpstr>Oracle Sans Light</vt:lpstr>
      <vt:lpstr>Oracle Sans Tab</vt:lpstr>
      <vt:lpstr>Oracle Sans Tab Light</vt:lpstr>
      <vt:lpstr>Parent Master Pillars</vt:lpstr>
      <vt:lpstr>1_Parent Master Pillars</vt:lpstr>
      <vt:lpstr>MySQL HeatWave </vt:lpstr>
      <vt:lpstr>MySQL &amp; HeatWave</vt:lpstr>
      <vt:lpstr>MySQL &amp; HeatWave</vt:lpstr>
      <vt:lpstr>MySQL &amp; HeatWave</vt:lpstr>
      <vt:lpstr>OCI MDS 가격 비교 Comparison US$ per Month (PAYG)</vt:lpstr>
      <vt:lpstr>MySQL은 Web/Game에 특화된 데이터베이스</vt:lpstr>
      <vt:lpstr>MySQL은 Web/Game에 특화된 데이터베이스</vt:lpstr>
      <vt:lpstr>HeatWave: MySQl 네이티브 고성능 인-메모리 분석</vt:lpstr>
      <vt:lpstr>OCI  MySQL Database 서비스는 완전한 대용량 데이터 분석 환경입니다.</vt:lpstr>
      <vt:lpstr>MySQL + HeatWave  vs.  Amazon Aurora </vt:lpstr>
      <vt:lpstr>MySQL + HeatWave  vs.  Amazon Redshift’s fastest shape</vt:lpstr>
      <vt:lpstr>MySQL + HeatWave  vs.  Amazon Redshift’s low-cost shape</vt:lpstr>
      <vt:lpstr>MySQL Database Service와 HeatWave는 모든 OCI 리전에서 이용 가능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Mathews, Edward</dc:creator>
  <cp:lastModifiedBy>Kim Taewan</cp:lastModifiedBy>
  <cp:revision>577</cp:revision>
  <cp:lastPrinted>2020-11-20T23:27:58Z</cp:lastPrinted>
  <dcterms:created xsi:type="dcterms:W3CDTF">2020-11-08T18:44:36Z</dcterms:created>
  <dcterms:modified xsi:type="dcterms:W3CDTF">2021-06-17T04:19:09Z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